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65" r:id="rId6"/>
  </p:sldMasterIdLst>
  <p:notesMasterIdLst>
    <p:notesMasterId r:id="rId34"/>
  </p:notesMasterIdLst>
  <p:sldIdLst>
    <p:sldId id="395" r:id="rId7"/>
    <p:sldId id="382" r:id="rId8"/>
    <p:sldId id="364" r:id="rId9"/>
    <p:sldId id="370" r:id="rId10"/>
    <p:sldId id="374" r:id="rId11"/>
    <p:sldId id="366" r:id="rId12"/>
    <p:sldId id="375" r:id="rId13"/>
    <p:sldId id="376" r:id="rId14"/>
    <p:sldId id="398" r:id="rId15"/>
    <p:sldId id="399" r:id="rId16"/>
    <p:sldId id="390" r:id="rId17"/>
    <p:sldId id="367" r:id="rId18"/>
    <p:sldId id="379" r:id="rId19"/>
    <p:sldId id="380" r:id="rId20"/>
    <p:sldId id="378" r:id="rId21"/>
    <p:sldId id="387" r:id="rId22"/>
    <p:sldId id="383" r:id="rId23"/>
    <p:sldId id="386" r:id="rId24"/>
    <p:sldId id="385" r:id="rId25"/>
    <p:sldId id="384" r:id="rId26"/>
    <p:sldId id="392" r:id="rId27"/>
    <p:sldId id="393" r:id="rId28"/>
    <p:sldId id="394" r:id="rId29"/>
    <p:sldId id="391" r:id="rId30"/>
    <p:sldId id="397" r:id="rId31"/>
    <p:sldId id="389" r:id="rId32"/>
    <p:sldId id="39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beth alevey" initials="La" lastIdx="8" clrIdx="0">
    <p:extLst>
      <p:ext uri="{19B8F6BF-5375-455C-9EA6-DF929625EA0E}">
        <p15:presenceInfo xmlns:p15="http://schemas.microsoft.com/office/powerpoint/2012/main" userId="d02eef0f39e3e17b" providerId="Windows Live"/>
      </p:ext>
    </p:extLst>
  </p:cmAuthor>
  <p:cmAuthor id="2" name="Kirsty von Gogh" initials="KvG" lastIdx="7" clrIdx="1">
    <p:extLst>
      <p:ext uri="{19B8F6BF-5375-455C-9EA6-DF929625EA0E}">
        <p15:presenceInfo xmlns:p15="http://schemas.microsoft.com/office/powerpoint/2012/main" userId="S::kirstyvg@nba.co.za::3943f45c-bdf6-49e5-a7c2-721c50165e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3A5"/>
    <a:srgbClr val="F6821F"/>
    <a:srgbClr val="7F8639"/>
    <a:srgbClr val="FF3300"/>
    <a:srgbClr val="33CC33"/>
    <a:srgbClr val="FFCC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35D539-A0FD-4072-83DB-F8138011CF9E}" v="1" dt="2019-05-22T06:41:55.0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7"/>
    <p:restoredTop sz="88844" autoAdjust="0"/>
  </p:normalViewPr>
  <p:slideViewPr>
    <p:cSldViewPr>
      <p:cViewPr varScale="1">
        <p:scale>
          <a:sx n="59" d="100"/>
          <a:sy n="59" d="100"/>
        </p:scale>
        <p:origin x="1188" y="64"/>
      </p:cViewPr>
      <p:guideLst>
        <p:guide orient="horz" pos="2160"/>
        <p:guide pos="2880"/>
      </p:guideLst>
    </p:cSldViewPr>
  </p:slideViewPr>
  <p:notesTextViewPr>
    <p:cViewPr>
      <p:scale>
        <a:sx n="1" d="1"/>
        <a:sy n="1" d="1"/>
      </p:scale>
      <p:origin x="0" y="0"/>
    </p:cViewPr>
  </p:notesTextViewPr>
  <p:sorterViewPr>
    <p:cViewPr>
      <p:scale>
        <a:sx n="100" d="100"/>
        <a:sy n="100" d="100"/>
      </p:scale>
      <p:origin x="0" y="47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y von Gogh" userId="3943f45c-bdf6-49e5-a7c2-721c50165e19" providerId="ADAL" clId="{B035D539-A0FD-4072-83DB-F8138011CF9E}"/>
    <pc:docChg chg="modSld sldOrd">
      <pc:chgData name="Kirsty von Gogh" userId="3943f45c-bdf6-49e5-a7c2-721c50165e19" providerId="ADAL" clId="{B035D539-A0FD-4072-83DB-F8138011CF9E}" dt="2019-05-22T06:41:55.051" v="0"/>
      <pc:docMkLst>
        <pc:docMk/>
      </pc:docMkLst>
      <pc:sldChg chg="ord">
        <pc:chgData name="Kirsty von Gogh" userId="3943f45c-bdf6-49e5-a7c2-721c50165e19" providerId="ADAL" clId="{B035D539-A0FD-4072-83DB-F8138011CF9E}" dt="2019-05-22T06:41:55.051" v="0"/>
        <pc:sldMkLst>
          <pc:docMk/>
          <pc:sldMk cId="1484442930" sldId="3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FB56C-EC43-4127-B149-4C34B68FA381}" type="datetimeFigureOut">
              <a:rPr lang="en-GB" smtClean="0"/>
              <a:t>22/05/2019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AFE9E-91C1-40BA-BFD9-634458C8491D}" type="slidenum">
              <a:rPr lang="en-GB" smtClean="0"/>
              <a:t>‹#›</a:t>
            </a:fld>
            <a:endParaRPr lang="en-GB"/>
          </a:p>
        </p:txBody>
      </p:sp>
    </p:spTree>
    <p:extLst>
      <p:ext uri="{BB962C8B-B14F-4D97-AF65-F5344CB8AC3E}">
        <p14:creationId xmlns:p14="http://schemas.microsoft.com/office/powerpoint/2010/main" val="377691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OER Africa and NBA work are funded by grants from the William and Flora Hewlett Foundation.</a:t>
            </a:r>
          </a:p>
        </p:txBody>
      </p:sp>
      <p:sp>
        <p:nvSpPr>
          <p:cNvPr id="4" name="Slide Number Placeholder 3"/>
          <p:cNvSpPr>
            <a:spLocks noGrp="1"/>
          </p:cNvSpPr>
          <p:nvPr>
            <p:ph type="sldNum" sz="quarter" idx="5"/>
          </p:nvPr>
        </p:nvSpPr>
        <p:spPr/>
        <p:txBody>
          <a:bodyPr/>
          <a:lstStyle/>
          <a:p>
            <a:fld id="{786AFE9E-91C1-40BA-BFD9-634458C8491D}" type="slidenum">
              <a:rPr lang="en-GB" smtClean="0"/>
              <a:t>2</a:t>
            </a:fld>
            <a:endParaRPr lang="en-GB"/>
          </a:p>
        </p:txBody>
      </p:sp>
    </p:spTree>
    <p:extLst>
      <p:ext uri="{BB962C8B-B14F-4D97-AF65-F5344CB8AC3E}">
        <p14:creationId xmlns:p14="http://schemas.microsoft.com/office/powerpoint/2010/main" val="2327732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AFE9E-91C1-40BA-BFD9-634458C8491D}" type="slidenum">
              <a:rPr lang="en-GB" smtClean="0"/>
              <a:t>21</a:t>
            </a:fld>
            <a:endParaRPr lang="en-GB"/>
          </a:p>
        </p:txBody>
      </p:sp>
    </p:spTree>
    <p:extLst>
      <p:ext uri="{BB962C8B-B14F-4D97-AF65-F5344CB8AC3E}">
        <p14:creationId xmlns:p14="http://schemas.microsoft.com/office/powerpoint/2010/main" val="388273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AFE9E-91C1-40BA-BFD9-634458C8491D}" type="slidenum">
              <a:rPr lang="en-GB" smtClean="0"/>
              <a:t>24</a:t>
            </a:fld>
            <a:endParaRPr lang="en-GB"/>
          </a:p>
        </p:txBody>
      </p:sp>
    </p:spTree>
    <p:extLst>
      <p:ext uri="{BB962C8B-B14F-4D97-AF65-F5344CB8AC3E}">
        <p14:creationId xmlns:p14="http://schemas.microsoft.com/office/powerpoint/2010/main" val="593861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email to Liz Levey from Demere Kitunga, Director of Watoto </a:t>
            </a:r>
            <a:r>
              <a:rPr lang="en-US" dirty="0" err="1"/>
              <a:t>na</a:t>
            </a:r>
            <a:r>
              <a:rPr lang="en-US" dirty="0"/>
              <a:t> </a:t>
            </a:r>
            <a:r>
              <a:rPr lang="en-US" dirty="0" err="1"/>
              <a:t>Vitabu</a:t>
            </a:r>
            <a:r>
              <a:rPr lang="en-US" dirty="0"/>
              <a:t>, May 8, 2019</a:t>
            </a:r>
            <a:endParaRPr lang="en-ZA" dirty="0"/>
          </a:p>
        </p:txBody>
      </p:sp>
      <p:sp>
        <p:nvSpPr>
          <p:cNvPr id="4" name="Slide Number Placeholder 3"/>
          <p:cNvSpPr>
            <a:spLocks noGrp="1"/>
          </p:cNvSpPr>
          <p:nvPr>
            <p:ph type="sldNum" sz="quarter" idx="5"/>
          </p:nvPr>
        </p:nvSpPr>
        <p:spPr/>
        <p:txBody>
          <a:bodyPr/>
          <a:lstStyle/>
          <a:p>
            <a:fld id="{786AFE9E-91C1-40BA-BFD9-634458C8491D}" type="slidenum">
              <a:rPr lang="en-GB" smtClean="0"/>
              <a:t>25</a:t>
            </a:fld>
            <a:endParaRPr lang="en-GB"/>
          </a:p>
        </p:txBody>
      </p:sp>
    </p:spTree>
    <p:extLst>
      <p:ext uri="{BB962C8B-B14F-4D97-AF65-F5344CB8AC3E}">
        <p14:creationId xmlns:p14="http://schemas.microsoft.com/office/powerpoint/2010/main" val="2455819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spell out ADEA and AAU.  Everyone in the audience will know </a:t>
            </a:r>
            <a:r>
              <a:rPr lang="en-US" dirty="0" err="1"/>
              <a:t>AfLIA</a:t>
            </a:r>
            <a:r>
              <a:rPr lang="en-US" dirty="0"/>
              <a:t> and IFLA.  Several of the sessions focus on AU and UN sustainable development goals.  Also on Cape Town declaration.  Question is how to translate goals and declarations into action.</a:t>
            </a:r>
          </a:p>
        </p:txBody>
      </p:sp>
      <p:sp>
        <p:nvSpPr>
          <p:cNvPr id="4" name="Slide Number Placeholder 3"/>
          <p:cNvSpPr>
            <a:spLocks noGrp="1"/>
          </p:cNvSpPr>
          <p:nvPr>
            <p:ph type="sldNum" sz="quarter" idx="5"/>
          </p:nvPr>
        </p:nvSpPr>
        <p:spPr/>
        <p:txBody>
          <a:bodyPr/>
          <a:lstStyle/>
          <a:p>
            <a:fld id="{786AFE9E-91C1-40BA-BFD9-634458C8491D}" type="slidenum">
              <a:rPr lang="en-GB" smtClean="0"/>
              <a:t>26</a:t>
            </a:fld>
            <a:endParaRPr lang="en-GB"/>
          </a:p>
        </p:txBody>
      </p:sp>
    </p:spTree>
    <p:extLst>
      <p:ext uri="{BB962C8B-B14F-4D97-AF65-F5344CB8AC3E}">
        <p14:creationId xmlns:p14="http://schemas.microsoft.com/office/powerpoint/2010/main" val="403762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AFE9E-91C1-40BA-BFD9-634458C8491D}" type="slidenum">
              <a:rPr lang="en-GB" smtClean="0"/>
              <a:t>6</a:t>
            </a:fld>
            <a:endParaRPr lang="en-GB"/>
          </a:p>
        </p:txBody>
      </p:sp>
    </p:spTree>
    <p:extLst>
      <p:ext uri="{BB962C8B-B14F-4D97-AF65-F5344CB8AC3E}">
        <p14:creationId xmlns:p14="http://schemas.microsoft.com/office/powerpoint/2010/main" val="2571434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that many of the resources in the OER repository are actually OA.</a:t>
            </a:r>
          </a:p>
        </p:txBody>
      </p:sp>
      <p:sp>
        <p:nvSpPr>
          <p:cNvPr id="4" name="Slide Number Placeholder 3"/>
          <p:cNvSpPr>
            <a:spLocks noGrp="1"/>
          </p:cNvSpPr>
          <p:nvPr>
            <p:ph type="sldNum" sz="quarter" idx="5"/>
          </p:nvPr>
        </p:nvSpPr>
        <p:spPr/>
        <p:txBody>
          <a:bodyPr/>
          <a:lstStyle/>
          <a:p>
            <a:fld id="{786AFE9E-91C1-40BA-BFD9-634458C8491D}" type="slidenum">
              <a:rPr lang="en-GB" smtClean="0"/>
              <a:t>8</a:t>
            </a:fld>
            <a:endParaRPr lang="en-GB"/>
          </a:p>
        </p:txBody>
      </p:sp>
    </p:spTree>
    <p:extLst>
      <p:ext uri="{BB962C8B-B14F-4D97-AF65-F5344CB8AC3E}">
        <p14:creationId xmlns:p14="http://schemas.microsoft.com/office/powerpoint/2010/main" val="223298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LIBSENSE is a collaborative activity of the three African research and education networks and academic </a:t>
            </a:r>
            <a:r>
              <a:rPr lang="en-US" dirty="0" err="1"/>
              <a:t>ibrarians</a:t>
            </a:r>
            <a:r>
              <a:rPr lang="en-US" dirty="0"/>
              <a:t> in these countries to promote open access.  LIBSENSE survey </a:t>
            </a:r>
            <a:r>
              <a:rPr lang="en-US" sz="1200" b="0" kern="1200" dirty="0">
                <a:solidFill>
                  <a:schemeClr val="tx1"/>
                </a:solidFill>
                <a:effectLst/>
                <a:latin typeface="+mn-lt"/>
                <a:ea typeface="+mn-ea"/>
                <a:cs typeface="+mn-cs"/>
              </a:rPr>
              <a:t>on Open Access Repositories &amp; Librarians’ Roles.  One survey for </a:t>
            </a:r>
            <a:r>
              <a:rPr lang="en-US" sz="1200" b="0" kern="1200" dirty="0" err="1">
                <a:solidFill>
                  <a:schemeClr val="tx1"/>
                </a:solidFill>
                <a:effectLst/>
                <a:latin typeface="+mn-lt"/>
                <a:ea typeface="+mn-ea"/>
                <a:cs typeface="+mn-cs"/>
              </a:rPr>
              <a:t>UbuntuNET</a:t>
            </a:r>
            <a:r>
              <a:rPr lang="en-US" sz="1200" b="0" kern="1200" dirty="0">
                <a:solidFill>
                  <a:schemeClr val="tx1"/>
                </a:solidFill>
                <a:effectLst/>
                <a:latin typeface="+mn-lt"/>
                <a:ea typeface="+mn-ea"/>
                <a:cs typeface="+mn-cs"/>
              </a:rPr>
              <a:t> and one for WACREN.</a:t>
            </a:r>
            <a:endParaRPr lang="en-US" dirty="0"/>
          </a:p>
          <a:p>
            <a:endParaRPr lang="en-US" dirty="0"/>
          </a:p>
        </p:txBody>
      </p:sp>
      <p:sp>
        <p:nvSpPr>
          <p:cNvPr id="4" name="Slide Number Placeholder 3"/>
          <p:cNvSpPr>
            <a:spLocks noGrp="1"/>
          </p:cNvSpPr>
          <p:nvPr>
            <p:ph type="sldNum" sz="quarter" idx="5"/>
          </p:nvPr>
        </p:nvSpPr>
        <p:spPr/>
        <p:txBody>
          <a:bodyPr/>
          <a:lstStyle/>
          <a:p>
            <a:fld id="{786AFE9E-91C1-40BA-BFD9-634458C8491D}" type="slidenum">
              <a:rPr lang="en-GB" smtClean="0"/>
              <a:t>11</a:t>
            </a:fld>
            <a:endParaRPr lang="en-GB"/>
          </a:p>
        </p:txBody>
      </p:sp>
    </p:spTree>
    <p:extLst>
      <p:ext uri="{BB962C8B-B14F-4D97-AF65-F5344CB8AC3E}">
        <p14:creationId xmlns:p14="http://schemas.microsoft.com/office/powerpoint/2010/main" val="394795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too, the availability of institutional policies in West and Central Africa skews to Nigeria, first, followed by Ghana.</a:t>
            </a:r>
          </a:p>
        </p:txBody>
      </p:sp>
      <p:sp>
        <p:nvSpPr>
          <p:cNvPr id="4" name="Slide Number Placeholder 3"/>
          <p:cNvSpPr>
            <a:spLocks noGrp="1"/>
          </p:cNvSpPr>
          <p:nvPr>
            <p:ph type="sldNum" sz="quarter" idx="5"/>
          </p:nvPr>
        </p:nvSpPr>
        <p:spPr/>
        <p:txBody>
          <a:bodyPr/>
          <a:lstStyle/>
          <a:p>
            <a:fld id="{786AFE9E-91C1-40BA-BFD9-634458C8491D}" type="slidenum">
              <a:rPr lang="en-GB" smtClean="0"/>
              <a:t>12</a:t>
            </a:fld>
            <a:endParaRPr lang="en-GB"/>
          </a:p>
        </p:txBody>
      </p:sp>
    </p:spTree>
    <p:extLst>
      <p:ext uri="{BB962C8B-B14F-4D97-AF65-F5344CB8AC3E}">
        <p14:creationId xmlns:p14="http://schemas.microsoft.com/office/powerpoint/2010/main" val="364625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dirty="0" err="1"/>
              <a:t>Nkem’s</a:t>
            </a:r>
            <a:r>
              <a:rPr lang="en-US" dirty="0"/>
              <a:t> SW blog: “</a:t>
            </a:r>
            <a:r>
              <a:rPr lang="en-US" sz="1200" b="0" i="0" u="none" strike="noStrike" kern="1200" dirty="0">
                <a:solidFill>
                  <a:schemeClr val="tx1"/>
                </a:solidFill>
                <a:effectLst/>
                <a:latin typeface="+mn-lt"/>
                <a:ea typeface="+mn-ea"/>
                <a:cs typeface="+mn-cs"/>
              </a:rPr>
              <a:t>The teams are spread across five African Countries – Ghana, Kenya, Nigeria, South Africa and Uganda. We decided to try the Hackathons so that the Master Trainers can train the others and to ensure that the translations have accurate or near-to-accurate meanings especially with languages that are tonal where one word can mean different things depending on how it is said or other words around it. Also, we noticed that some words do not have direct translations in some of the local languages. Having a Translation Hackathon enabled each language team to crowdsource solutions to such a word. Some decided to translate the word as it is pronounced locally, while some decided on compound names that explain the words. The Hackathon also drew the attention </a:t>
            </a:r>
            <a:r>
              <a:rPr lang="en-US" sz="1200" b="0" i="0" u="none" strike="noStrike" kern="1200" dirty="0" err="1">
                <a:solidFill>
                  <a:schemeClr val="tx1"/>
                </a:solidFill>
                <a:effectLst/>
                <a:latin typeface="+mn-lt"/>
                <a:ea typeface="+mn-ea"/>
                <a:cs typeface="+mn-cs"/>
              </a:rPr>
              <a:t>oflibrary</a:t>
            </a:r>
            <a:r>
              <a:rPr lang="en-US" sz="1200" b="0" i="0" u="none" strike="noStrike" kern="1200" dirty="0">
                <a:solidFill>
                  <a:schemeClr val="tx1"/>
                </a:solidFill>
                <a:effectLst/>
                <a:latin typeface="+mn-lt"/>
                <a:ea typeface="+mn-ea"/>
                <a:cs typeface="+mn-cs"/>
              </a:rPr>
              <a:t> users to the fact that new </a:t>
            </a:r>
            <a:r>
              <a:rPr lang="en-US" sz="1200" b="0" i="0" u="none" strike="noStrike" kern="1200" dirty="0" err="1">
                <a:solidFill>
                  <a:schemeClr val="tx1"/>
                </a:solidFill>
                <a:effectLst/>
                <a:latin typeface="+mn-lt"/>
                <a:ea typeface="+mn-ea"/>
                <a:cs typeface="+mn-cs"/>
              </a:rPr>
              <a:t>ebooks</a:t>
            </a:r>
            <a:r>
              <a:rPr lang="en-US" sz="1200" b="0" i="0" u="none" strike="noStrike" kern="1200" dirty="0">
                <a:solidFill>
                  <a:schemeClr val="tx1"/>
                </a:solidFill>
                <a:effectLst/>
                <a:latin typeface="+mn-lt"/>
                <a:ea typeface="+mn-ea"/>
                <a:cs typeface="+mn-cs"/>
              </a:rPr>
              <a:t> were coming in for the children.</a:t>
            </a:r>
            <a:endParaRPr lang="en-US" dirty="0"/>
          </a:p>
        </p:txBody>
      </p:sp>
      <p:sp>
        <p:nvSpPr>
          <p:cNvPr id="4" name="Slide Number Placeholder 3"/>
          <p:cNvSpPr>
            <a:spLocks noGrp="1"/>
          </p:cNvSpPr>
          <p:nvPr>
            <p:ph type="sldNum" sz="quarter" idx="5"/>
          </p:nvPr>
        </p:nvSpPr>
        <p:spPr/>
        <p:txBody>
          <a:bodyPr/>
          <a:lstStyle/>
          <a:p>
            <a:fld id="{786AFE9E-91C1-40BA-BFD9-634458C8491D}" type="slidenum">
              <a:rPr lang="en-GB" smtClean="0"/>
              <a:t>13</a:t>
            </a:fld>
            <a:endParaRPr lang="en-GB"/>
          </a:p>
        </p:txBody>
      </p:sp>
    </p:spTree>
    <p:extLst>
      <p:ext uri="{BB962C8B-B14F-4D97-AF65-F5344CB8AC3E}">
        <p14:creationId xmlns:p14="http://schemas.microsoft.com/office/powerpoint/2010/main" val="3690514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reference the work Cornelius in Uganda? </a:t>
            </a:r>
          </a:p>
        </p:txBody>
      </p:sp>
      <p:sp>
        <p:nvSpPr>
          <p:cNvPr id="4" name="Slide Number Placeholder 3"/>
          <p:cNvSpPr>
            <a:spLocks noGrp="1"/>
          </p:cNvSpPr>
          <p:nvPr>
            <p:ph type="sldNum" sz="quarter" idx="5"/>
          </p:nvPr>
        </p:nvSpPr>
        <p:spPr/>
        <p:txBody>
          <a:bodyPr/>
          <a:lstStyle/>
          <a:p>
            <a:fld id="{786AFE9E-91C1-40BA-BFD9-634458C8491D}" type="slidenum">
              <a:rPr lang="en-GB" smtClean="0"/>
              <a:t>16</a:t>
            </a:fld>
            <a:endParaRPr lang="en-GB"/>
          </a:p>
        </p:txBody>
      </p:sp>
    </p:spTree>
    <p:extLst>
      <p:ext uri="{BB962C8B-B14F-4D97-AF65-F5344CB8AC3E}">
        <p14:creationId xmlns:p14="http://schemas.microsoft.com/office/powerpoint/2010/main" val="197279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full story as told by Alemu: The story is about two old ladies( </a:t>
            </a:r>
            <a:r>
              <a:rPr lang="en-US" dirty="0" err="1"/>
              <a:t>Degitu</a:t>
            </a:r>
            <a:r>
              <a:rPr lang="en-US" dirty="0"/>
              <a:t> and </a:t>
            </a:r>
            <a:r>
              <a:rPr lang="en-US" dirty="0" err="1"/>
              <a:t>Workitu</a:t>
            </a:r>
            <a:r>
              <a:rPr lang="en-US" dirty="0"/>
              <a:t>) who were </a:t>
            </a:r>
            <a:r>
              <a:rPr lang="en-US" dirty="0" err="1"/>
              <a:t>neghbours</a:t>
            </a:r>
            <a:r>
              <a:rPr lang="en-US" dirty="0"/>
              <a:t> living in a given village. One day they met on their way and started discussing how they are getting their living. </a:t>
            </a:r>
            <a:r>
              <a:rPr lang="en-US" dirty="0" err="1"/>
              <a:t>Degitu</a:t>
            </a:r>
            <a:r>
              <a:rPr lang="en-US" dirty="0"/>
              <a:t> was a very old woman who is very poor and gets her living by just begging. </a:t>
            </a:r>
            <a:r>
              <a:rPr lang="en-US" dirty="0" err="1"/>
              <a:t>Workitu</a:t>
            </a:r>
            <a:r>
              <a:rPr lang="en-US" dirty="0"/>
              <a:t>, on the other hand , has three sons( Abebe, </a:t>
            </a:r>
            <a:r>
              <a:rPr lang="en-US" dirty="0" err="1"/>
              <a:t>Kebede</a:t>
            </a:r>
            <a:r>
              <a:rPr lang="en-US" dirty="0"/>
              <a:t> and </a:t>
            </a:r>
            <a:r>
              <a:rPr lang="en-US" dirty="0" err="1"/>
              <a:t>Abera</a:t>
            </a:r>
            <a:r>
              <a:rPr lang="en-US" dirty="0"/>
              <a:t>) and she lives in her son's house turn by </a:t>
            </a:r>
            <a:r>
              <a:rPr lang="en-US" dirty="0" err="1"/>
              <a:t>turn.And</a:t>
            </a:r>
            <a:r>
              <a:rPr lang="en-US" dirty="0"/>
              <a:t> she is so proud in that regard. </a:t>
            </a:r>
            <a:r>
              <a:rPr lang="en-US" dirty="0" err="1"/>
              <a:t>Workitu</a:t>
            </a:r>
            <a:r>
              <a:rPr lang="en-US" dirty="0"/>
              <a:t> asked </a:t>
            </a:r>
            <a:r>
              <a:rPr lang="en-US" dirty="0" err="1"/>
              <a:t>Degitu</a:t>
            </a:r>
            <a:r>
              <a:rPr lang="en-US" dirty="0"/>
              <a:t> who is going to burry her if shed dies? </a:t>
            </a:r>
            <a:r>
              <a:rPr lang="en-US" dirty="0" err="1"/>
              <a:t>Degitu</a:t>
            </a:r>
            <a:r>
              <a:rPr lang="en-US" dirty="0"/>
              <a:t> answered that it is God who will arrange the </a:t>
            </a:r>
            <a:r>
              <a:rPr lang="en-US" dirty="0" err="1"/>
              <a:t>burrial</a:t>
            </a:r>
            <a:r>
              <a:rPr lang="en-US" dirty="0"/>
              <a:t> and tells her that she gives it to him. </a:t>
            </a:r>
          </a:p>
          <a:p>
            <a:br>
              <a:rPr lang="en-US" dirty="0"/>
            </a:br>
            <a:endParaRPr lang="en-US" dirty="0"/>
          </a:p>
          <a:p>
            <a:r>
              <a:rPr lang="en-US" dirty="0" err="1"/>
              <a:t>Workitu</a:t>
            </a:r>
            <a:r>
              <a:rPr lang="en-US" dirty="0"/>
              <a:t> lives in a given arrangement made by her sons. When one finishes his turn he takes the mother  to a near by tree and leaves her for the other son to come and take her. One day it was Abebe's turn and he forgot to take the mother from under the tree and she/</a:t>
            </a:r>
            <a:r>
              <a:rPr lang="en-US" dirty="0" err="1"/>
              <a:t>Workitu</a:t>
            </a:r>
            <a:r>
              <a:rPr lang="en-US" dirty="0"/>
              <a:t>  was eaten by a hyena. Abebe remembered her and run to the tree but he got some ruminants like her clothes only. He run to his brothers and told the </a:t>
            </a:r>
            <a:r>
              <a:rPr lang="en-US" dirty="0" err="1"/>
              <a:t>story.Then</a:t>
            </a:r>
            <a:r>
              <a:rPr lang="en-US" dirty="0"/>
              <a:t> they discussed and decided to bring </a:t>
            </a:r>
            <a:r>
              <a:rPr lang="en-US" dirty="0" err="1"/>
              <a:t>Degitu</a:t>
            </a:r>
            <a:r>
              <a:rPr lang="en-US" dirty="0"/>
              <a:t> to their house to cover up the </a:t>
            </a:r>
            <a:r>
              <a:rPr lang="en-US" dirty="0" err="1"/>
              <a:t>situation.They</a:t>
            </a:r>
            <a:r>
              <a:rPr lang="en-US" dirty="0"/>
              <a:t> brought </a:t>
            </a:r>
            <a:r>
              <a:rPr lang="en-US" dirty="0" err="1"/>
              <a:t>Degitu</a:t>
            </a:r>
            <a:r>
              <a:rPr lang="en-US" dirty="0"/>
              <a:t>  and gave all the necessary care and after several years she died and they burry her in the presence of a crowd of people.</a:t>
            </a:r>
          </a:p>
          <a:p>
            <a:endParaRPr lang="en-US" dirty="0"/>
          </a:p>
        </p:txBody>
      </p:sp>
      <p:sp>
        <p:nvSpPr>
          <p:cNvPr id="4" name="Slide Number Placeholder 3"/>
          <p:cNvSpPr>
            <a:spLocks noGrp="1"/>
          </p:cNvSpPr>
          <p:nvPr>
            <p:ph type="sldNum" sz="quarter" idx="5"/>
          </p:nvPr>
        </p:nvSpPr>
        <p:spPr/>
        <p:txBody>
          <a:bodyPr/>
          <a:lstStyle/>
          <a:p>
            <a:fld id="{786AFE9E-91C1-40BA-BFD9-634458C8491D}" type="slidenum">
              <a:rPr lang="en-GB" smtClean="0"/>
              <a:t>19</a:t>
            </a:fld>
            <a:endParaRPr lang="en-GB"/>
          </a:p>
        </p:txBody>
      </p:sp>
    </p:spTree>
    <p:extLst>
      <p:ext uri="{BB962C8B-B14F-4D97-AF65-F5344CB8AC3E}">
        <p14:creationId xmlns:p14="http://schemas.microsoft.com/office/powerpoint/2010/main" val="3362777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example--What do the children think about the neglectful behavior of </a:t>
            </a:r>
            <a:r>
              <a:rPr lang="en-US" dirty="0" err="1"/>
              <a:t>Workitu’s</a:t>
            </a:r>
            <a:r>
              <a:rPr lang="en-US" dirty="0"/>
              <a:t> sons and their deceit?</a:t>
            </a:r>
          </a:p>
        </p:txBody>
      </p:sp>
      <p:sp>
        <p:nvSpPr>
          <p:cNvPr id="4" name="Slide Number Placeholder 3"/>
          <p:cNvSpPr>
            <a:spLocks noGrp="1"/>
          </p:cNvSpPr>
          <p:nvPr>
            <p:ph type="sldNum" sz="quarter" idx="5"/>
          </p:nvPr>
        </p:nvSpPr>
        <p:spPr/>
        <p:txBody>
          <a:bodyPr/>
          <a:lstStyle/>
          <a:p>
            <a:fld id="{786AFE9E-91C1-40BA-BFD9-634458C8491D}" type="slidenum">
              <a:rPr lang="en-GB" smtClean="0"/>
              <a:t>20</a:t>
            </a:fld>
            <a:endParaRPr lang="en-GB"/>
          </a:p>
        </p:txBody>
      </p:sp>
    </p:spTree>
    <p:extLst>
      <p:ext uri="{BB962C8B-B14F-4D97-AF65-F5344CB8AC3E}">
        <p14:creationId xmlns:p14="http://schemas.microsoft.com/office/powerpoint/2010/main" val="5749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C0A9B65-15BA-418D-A880-9A5292B4A23E}"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27796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102188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2FB0ED-03A7-4B84-9401-93820C6D941C}" type="slidenum">
              <a:rPr lang="en-GB" smtClean="0"/>
              <a:t>‹#›</a:t>
            </a:fld>
            <a:endParaRPr lang="en-GB"/>
          </a:p>
        </p:txBody>
      </p:sp>
      <p:pic>
        <p:nvPicPr>
          <p:cNvPr id="7" name="Picture 7" descr="C:\Users\Catherine\Pictures\OER Africa\SAIDE logo.jpg">
            <a:extLst>
              <a:ext uri="{FF2B5EF4-FFF2-40B4-BE49-F238E27FC236}">
                <a16:creationId xmlns:a16="http://schemas.microsoft.com/office/drawing/2014/main" id="{CDA6F07F-F1E5-434C-AA67-5971184BE66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9890" y="6226038"/>
            <a:ext cx="124691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F2EA3A5B-AF90-E143-A0B2-C8C48626AD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202090"/>
            <a:ext cx="1343937" cy="548640"/>
          </a:xfrm>
          <a:prstGeom prst="rect">
            <a:avLst/>
          </a:prstGeom>
        </p:spPr>
      </p:pic>
      <p:pic>
        <p:nvPicPr>
          <p:cNvPr id="9" name="Picture 6" descr="logo_drafts v7 feb25.jpg">
            <a:extLst>
              <a:ext uri="{FF2B5EF4-FFF2-40B4-BE49-F238E27FC236}">
                <a16:creationId xmlns:a16="http://schemas.microsoft.com/office/drawing/2014/main" id="{DB61346D-825B-2B4C-9DCE-9E5D877EC20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7031" t="13235" r="67188" b="67068"/>
          <a:stretch>
            <a:fillRect/>
          </a:stretch>
        </p:blipFill>
        <p:spPr bwMode="auto">
          <a:xfrm>
            <a:off x="4701678" y="6147070"/>
            <a:ext cx="1408177"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D0D49DA-40B7-064A-91D9-15CC451846C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24200" y="6134598"/>
            <a:ext cx="1273745" cy="640080"/>
          </a:xfrm>
          <a:prstGeom prst="rect">
            <a:avLst/>
          </a:prstGeom>
        </p:spPr>
      </p:pic>
      <p:grpSp>
        <p:nvGrpSpPr>
          <p:cNvPr id="11" name="Group 24">
            <a:extLst>
              <a:ext uri="{FF2B5EF4-FFF2-40B4-BE49-F238E27FC236}">
                <a16:creationId xmlns:a16="http://schemas.microsoft.com/office/drawing/2014/main" id="{926136A8-C46D-F047-886D-A4AC6D531FEB}"/>
              </a:ext>
            </a:extLst>
          </p:cNvPr>
          <p:cNvGrpSpPr>
            <a:grpSpLocks/>
          </p:cNvGrpSpPr>
          <p:nvPr userDrawn="1"/>
        </p:nvGrpSpPr>
        <p:grpSpPr bwMode="auto">
          <a:xfrm>
            <a:off x="107504" y="345083"/>
            <a:ext cx="4000500" cy="4286250"/>
            <a:chOff x="642910" y="642918"/>
            <a:chExt cx="3633814" cy="3733824"/>
          </a:xfrm>
          <a:gradFill flip="none" rotWithShape="1">
            <a:gsLst>
              <a:gs pos="0">
                <a:srgbClr val="573301"/>
              </a:gs>
              <a:gs pos="50000">
                <a:srgbClr val="9BBB59">
                  <a:lumMod val="75000"/>
                </a:srgbClr>
              </a:gs>
              <a:gs pos="100000">
                <a:srgbClr val="4F81BD">
                  <a:tint val="23500"/>
                  <a:satMod val="160000"/>
                </a:srgbClr>
              </a:gs>
            </a:gsLst>
            <a:lin ang="10800000" scaled="1"/>
            <a:tileRect/>
          </a:gradFill>
          <a:effectLst>
            <a:outerShdw blurRad="76200" dist="12700" dir="2700000" sy="-23000" kx="-800400" algn="bl" rotWithShape="0">
              <a:prstClr val="black">
                <a:alpha val="20000"/>
              </a:prstClr>
            </a:outerShdw>
          </a:effectLst>
          <a:scene3d>
            <a:camera prst="perspectiveFront"/>
            <a:lightRig rig="sunset" dir="t"/>
          </a:scene3d>
        </p:grpSpPr>
        <p:sp>
          <p:nvSpPr>
            <p:cNvPr id="12" name="Oval 11">
              <a:extLst>
                <a:ext uri="{FF2B5EF4-FFF2-40B4-BE49-F238E27FC236}">
                  <a16:creationId xmlns:a16="http://schemas.microsoft.com/office/drawing/2014/main" id="{DF47E2E5-44F3-E040-B70A-B16BEF4FE196}"/>
                </a:ext>
              </a:extLst>
            </p:cNvPr>
            <p:cNvSpPr/>
            <p:nvPr/>
          </p:nvSpPr>
          <p:spPr>
            <a:xfrm>
              <a:off x="642910" y="642918"/>
              <a:ext cx="2143140" cy="2143140"/>
            </a:xfrm>
            <a:prstGeom prst="ellipse">
              <a:avLst/>
            </a:prstGeom>
            <a:grpFill/>
            <a:ln w="0" cap="flat" cmpd="dbl" algn="ctr">
              <a:gradFill flip="none" rotWithShape="1">
                <a:gsLst>
                  <a:gs pos="0">
                    <a:srgbClr val="92D050"/>
                  </a:gs>
                  <a:gs pos="50000">
                    <a:srgbClr val="9BBB59">
                      <a:lumMod val="75000"/>
                    </a:srgbClr>
                  </a:gs>
                  <a:gs pos="100000">
                    <a:srgbClr val="4F81BD">
                      <a:tint val="23500"/>
                      <a:satMod val="160000"/>
                    </a:srgbClr>
                  </a:gs>
                </a:gsLst>
                <a:lin ang="0" scaled="0"/>
                <a:tileRect/>
              </a:gradFill>
              <a:prstDash val="solid"/>
            </a:ln>
            <a:effectLst/>
            <a:sp3d contourW="12700" prstMaterial="flat">
              <a:bevelB w="165100" prst="coolSlant"/>
              <a:contourClr>
                <a:sysClr val="window" lastClr="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8D0B"/>
                </a:solidFill>
                <a:effectLst/>
                <a:uLnTx/>
                <a:uFillTx/>
                <a:latin typeface="Calibri"/>
                <a:ea typeface="+mn-ea"/>
                <a:cs typeface="+mn-cs"/>
              </a:endParaRPr>
            </a:p>
          </p:txBody>
        </p:sp>
        <p:sp>
          <p:nvSpPr>
            <p:cNvPr id="13" name="Oval 12">
              <a:extLst>
                <a:ext uri="{FF2B5EF4-FFF2-40B4-BE49-F238E27FC236}">
                  <a16:creationId xmlns:a16="http://schemas.microsoft.com/office/drawing/2014/main" id="{609ADADC-F4A3-C647-96CA-539CBF0B8055}"/>
                </a:ext>
              </a:extLst>
            </p:cNvPr>
            <p:cNvSpPr/>
            <p:nvPr/>
          </p:nvSpPr>
          <p:spPr>
            <a:xfrm>
              <a:off x="2428860" y="3500438"/>
              <a:ext cx="838208" cy="876304"/>
            </a:xfrm>
            <a:prstGeom prst="ellipse">
              <a:avLst/>
            </a:prstGeom>
            <a:grpFill/>
            <a:ln w="0" cap="flat" cmpd="dbl" algn="ctr">
              <a:gradFill flip="none" rotWithShape="1">
                <a:gsLst>
                  <a:gs pos="0">
                    <a:srgbClr val="92D050"/>
                  </a:gs>
                  <a:gs pos="50000">
                    <a:srgbClr val="9BBB59">
                      <a:lumMod val="75000"/>
                    </a:srgbClr>
                  </a:gs>
                  <a:gs pos="100000">
                    <a:srgbClr val="4F81BD">
                      <a:tint val="23500"/>
                      <a:satMod val="160000"/>
                    </a:srgbClr>
                  </a:gs>
                </a:gsLst>
                <a:lin ang="0" scaled="0"/>
                <a:tileRect/>
              </a:gradFill>
              <a:prstDash val="solid"/>
            </a:ln>
            <a:effectLst/>
            <a:sp3d contourW="12700" prstMaterial="flat">
              <a:bevelB w="165100" prst="coolSlant"/>
              <a:contourClr>
                <a:sysClr val="window" lastClr="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8D0B"/>
                </a:solidFill>
                <a:effectLst/>
                <a:uLnTx/>
                <a:uFillTx/>
                <a:latin typeface="Calibri"/>
                <a:ea typeface="+mn-ea"/>
                <a:cs typeface="+mn-cs"/>
              </a:endParaRPr>
            </a:p>
          </p:txBody>
        </p:sp>
        <p:sp>
          <p:nvSpPr>
            <p:cNvPr id="14" name="Oval 13">
              <a:extLst>
                <a:ext uri="{FF2B5EF4-FFF2-40B4-BE49-F238E27FC236}">
                  <a16:creationId xmlns:a16="http://schemas.microsoft.com/office/drawing/2014/main" id="{40571CE8-DE22-9D46-BC66-AFE57D5B3EFC}"/>
                </a:ext>
              </a:extLst>
            </p:cNvPr>
            <p:cNvSpPr/>
            <p:nvPr/>
          </p:nvSpPr>
          <p:spPr>
            <a:xfrm>
              <a:off x="2928926" y="2214554"/>
              <a:ext cx="838208" cy="876304"/>
            </a:xfrm>
            <a:prstGeom prst="ellipse">
              <a:avLst/>
            </a:prstGeom>
            <a:grpFill/>
            <a:ln w="0" cap="flat" cmpd="dbl" algn="ctr">
              <a:gradFill flip="none" rotWithShape="1">
                <a:gsLst>
                  <a:gs pos="0">
                    <a:srgbClr val="92D050"/>
                  </a:gs>
                  <a:gs pos="50000">
                    <a:srgbClr val="9BBB59">
                      <a:lumMod val="75000"/>
                    </a:srgbClr>
                  </a:gs>
                  <a:gs pos="100000">
                    <a:srgbClr val="4F81BD">
                      <a:tint val="23500"/>
                      <a:satMod val="160000"/>
                    </a:srgbClr>
                  </a:gs>
                </a:gsLst>
                <a:lin ang="0" scaled="0"/>
                <a:tileRect/>
              </a:gradFill>
              <a:prstDash val="solid"/>
            </a:ln>
            <a:effectLst/>
            <a:sp3d contourW="12700" prstMaterial="flat">
              <a:bevelB w="165100" prst="coolSlant"/>
              <a:contourClr>
                <a:sysClr val="window" lastClr="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8D0B"/>
                </a:solidFill>
                <a:effectLst/>
                <a:uLnTx/>
                <a:uFillTx/>
                <a:latin typeface="Calibri"/>
                <a:ea typeface="+mn-ea"/>
                <a:cs typeface="+mn-cs"/>
              </a:endParaRPr>
            </a:p>
          </p:txBody>
        </p:sp>
        <p:sp>
          <p:nvSpPr>
            <p:cNvPr id="15" name="Oval 14">
              <a:extLst>
                <a:ext uri="{FF2B5EF4-FFF2-40B4-BE49-F238E27FC236}">
                  <a16:creationId xmlns:a16="http://schemas.microsoft.com/office/drawing/2014/main" id="{DC8405EA-BEF8-CF40-A002-E25AA172451F}"/>
                </a:ext>
              </a:extLst>
            </p:cNvPr>
            <p:cNvSpPr/>
            <p:nvPr/>
          </p:nvSpPr>
          <p:spPr>
            <a:xfrm>
              <a:off x="2428860" y="2786058"/>
              <a:ext cx="571504" cy="528638"/>
            </a:xfrm>
            <a:prstGeom prst="ellipse">
              <a:avLst/>
            </a:prstGeom>
            <a:grpFill/>
            <a:ln w="0" cap="flat" cmpd="dbl" algn="ctr">
              <a:gradFill flip="none" rotWithShape="1">
                <a:gsLst>
                  <a:gs pos="0">
                    <a:srgbClr val="92D050"/>
                  </a:gs>
                  <a:gs pos="50000">
                    <a:srgbClr val="9BBB59">
                      <a:lumMod val="75000"/>
                    </a:srgbClr>
                  </a:gs>
                  <a:gs pos="100000">
                    <a:srgbClr val="4F81BD">
                      <a:tint val="23500"/>
                      <a:satMod val="160000"/>
                    </a:srgbClr>
                  </a:gs>
                </a:gsLst>
                <a:lin ang="0" scaled="0"/>
                <a:tileRect/>
              </a:gradFill>
              <a:prstDash val="solid"/>
            </a:ln>
            <a:effectLst/>
            <a:sp3d contourW="12700" prstMaterial="flat">
              <a:bevelB w="165100" prst="coolSlant"/>
              <a:contourClr>
                <a:sysClr val="window" lastClr="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8D0B"/>
                </a:solidFill>
                <a:effectLst/>
                <a:uLnTx/>
                <a:uFillTx/>
                <a:latin typeface="Calibri"/>
                <a:ea typeface="+mn-ea"/>
                <a:cs typeface="+mn-cs"/>
              </a:endParaRPr>
            </a:p>
          </p:txBody>
        </p:sp>
        <p:sp>
          <p:nvSpPr>
            <p:cNvPr id="16" name="Oval 15">
              <a:extLst>
                <a:ext uri="{FF2B5EF4-FFF2-40B4-BE49-F238E27FC236}">
                  <a16:creationId xmlns:a16="http://schemas.microsoft.com/office/drawing/2014/main" id="{12E45D9D-BAD4-5346-AFB6-BC683D828E03}"/>
                </a:ext>
              </a:extLst>
            </p:cNvPr>
            <p:cNvSpPr/>
            <p:nvPr/>
          </p:nvSpPr>
          <p:spPr>
            <a:xfrm>
              <a:off x="3929058" y="1928802"/>
              <a:ext cx="347666" cy="385762"/>
            </a:xfrm>
            <a:prstGeom prst="ellipse">
              <a:avLst/>
            </a:prstGeom>
            <a:grpFill/>
            <a:ln w="0" cap="flat" cmpd="dbl" algn="ctr">
              <a:gradFill flip="none" rotWithShape="1">
                <a:gsLst>
                  <a:gs pos="0">
                    <a:srgbClr val="92D050"/>
                  </a:gs>
                  <a:gs pos="50000">
                    <a:srgbClr val="9BBB59">
                      <a:lumMod val="75000"/>
                    </a:srgbClr>
                  </a:gs>
                  <a:gs pos="100000">
                    <a:srgbClr val="4F81BD">
                      <a:tint val="23500"/>
                      <a:satMod val="160000"/>
                    </a:srgbClr>
                  </a:gs>
                </a:gsLst>
                <a:lin ang="0" scaled="0"/>
                <a:tileRect/>
              </a:gradFill>
              <a:prstDash val="solid"/>
            </a:ln>
            <a:effectLst>
              <a:innerShdw blurRad="63500" dist="50800" dir="18900000">
                <a:prstClr val="black">
                  <a:alpha val="50000"/>
                </a:prstClr>
              </a:innerShdw>
            </a:effectLst>
            <a:sp3d contourW="12700" prstMaterial="flat">
              <a:bevelB w="165100" prst="coolSlant"/>
              <a:contourClr>
                <a:sysClr val="window" lastClr="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58320"/>
                </a:solidFill>
                <a:effectLst/>
                <a:uLnTx/>
                <a:uFillTx/>
                <a:latin typeface="Calibri"/>
                <a:ea typeface="+mn-ea"/>
                <a:cs typeface="+mn-cs"/>
              </a:endParaRPr>
            </a:p>
          </p:txBody>
        </p:sp>
        <p:sp>
          <p:nvSpPr>
            <p:cNvPr id="17" name="Oval 16">
              <a:extLst>
                <a:ext uri="{FF2B5EF4-FFF2-40B4-BE49-F238E27FC236}">
                  <a16:creationId xmlns:a16="http://schemas.microsoft.com/office/drawing/2014/main" id="{46E907CF-2DF0-1A4E-9D69-A169F6EB676B}"/>
                </a:ext>
              </a:extLst>
            </p:cNvPr>
            <p:cNvSpPr/>
            <p:nvPr/>
          </p:nvSpPr>
          <p:spPr>
            <a:xfrm>
              <a:off x="3143240" y="3214686"/>
              <a:ext cx="347666" cy="385762"/>
            </a:xfrm>
            <a:prstGeom prst="ellipse">
              <a:avLst/>
            </a:prstGeom>
            <a:grpFill/>
            <a:ln w="0" cap="flat" cmpd="dbl" algn="ctr">
              <a:gradFill flip="none" rotWithShape="1">
                <a:gsLst>
                  <a:gs pos="0">
                    <a:srgbClr val="92D050"/>
                  </a:gs>
                  <a:gs pos="50000">
                    <a:srgbClr val="9BBB59">
                      <a:lumMod val="75000"/>
                    </a:srgbClr>
                  </a:gs>
                  <a:gs pos="100000">
                    <a:srgbClr val="4F81BD">
                      <a:tint val="23500"/>
                      <a:satMod val="160000"/>
                    </a:srgbClr>
                  </a:gs>
                </a:gsLst>
                <a:lin ang="0" scaled="0"/>
                <a:tileRect/>
              </a:gradFill>
              <a:prstDash val="solid"/>
            </a:ln>
            <a:effectLst/>
            <a:sp3d contourW="12700" prstMaterial="flat">
              <a:bevelB w="165100" prst="coolSlant"/>
              <a:contourClr>
                <a:sysClr val="window" lastClr="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8D0B"/>
                </a:solidFill>
                <a:effectLst/>
                <a:uLnTx/>
                <a:uFillTx/>
                <a:latin typeface="Calibri"/>
                <a:ea typeface="+mn-ea"/>
                <a:cs typeface="+mn-cs"/>
              </a:endParaRPr>
            </a:p>
          </p:txBody>
        </p:sp>
        <p:sp>
          <p:nvSpPr>
            <p:cNvPr id="18" name="Oval 17">
              <a:extLst>
                <a:ext uri="{FF2B5EF4-FFF2-40B4-BE49-F238E27FC236}">
                  <a16:creationId xmlns:a16="http://schemas.microsoft.com/office/drawing/2014/main" id="{D7D23672-27D2-FF4A-931B-CD16F9F2F3A3}"/>
                </a:ext>
              </a:extLst>
            </p:cNvPr>
            <p:cNvSpPr/>
            <p:nvPr/>
          </p:nvSpPr>
          <p:spPr>
            <a:xfrm>
              <a:off x="2786050" y="1071546"/>
              <a:ext cx="347666" cy="385762"/>
            </a:xfrm>
            <a:prstGeom prst="ellipse">
              <a:avLst/>
            </a:prstGeom>
            <a:grpFill/>
            <a:ln w="0" cap="flat" cmpd="dbl" algn="ctr">
              <a:gradFill flip="none" rotWithShape="1">
                <a:gsLst>
                  <a:gs pos="0">
                    <a:srgbClr val="92D050"/>
                  </a:gs>
                  <a:gs pos="50000">
                    <a:srgbClr val="9BBB59">
                      <a:lumMod val="75000"/>
                    </a:srgbClr>
                  </a:gs>
                  <a:gs pos="100000">
                    <a:srgbClr val="4F81BD">
                      <a:tint val="23500"/>
                      <a:satMod val="160000"/>
                    </a:srgbClr>
                  </a:gs>
                </a:gsLst>
                <a:lin ang="0" scaled="0"/>
                <a:tileRect/>
              </a:gradFill>
              <a:prstDash val="solid"/>
            </a:ln>
            <a:effectLst/>
            <a:sp3d contourW="12700" prstMaterial="flat">
              <a:bevelB w="165100" prst="coolSlant"/>
              <a:contourClr>
                <a:sysClr val="window" lastClr="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8D0B"/>
                </a:solidFill>
                <a:effectLst/>
                <a:uLnTx/>
                <a:uFillTx/>
                <a:latin typeface="Calibri"/>
                <a:ea typeface="+mn-ea"/>
                <a:cs typeface="+mn-cs"/>
              </a:endParaRPr>
            </a:p>
          </p:txBody>
        </p:sp>
        <p:sp>
          <p:nvSpPr>
            <p:cNvPr id="19" name="Oval 18">
              <a:extLst>
                <a:ext uri="{FF2B5EF4-FFF2-40B4-BE49-F238E27FC236}">
                  <a16:creationId xmlns:a16="http://schemas.microsoft.com/office/drawing/2014/main" id="{654CC14E-2B21-F848-BBCA-FBD8F61A929E}"/>
                </a:ext>
              </a:extLst>
            </p:cNvPr>
            <p:cNvSpPr/>
            <p:nvPr/>
          </p:nvSpPr>
          <p:spPr>
            <a:xfrm>
              <a:off x="2071670" y="3214686"/>
              <a:ext cx="347666" cy="385762"/>
            </a:xfrm>
            <a:prstGeom prst="ellipse">
              <a:avLst/>
            </a:prstGeom>
            <a:grpFill/>
            <a:ln w="0" cap="flat" cmpd="dbl" algn="ctr">
              <a:gradFill flip="none" rotWithShape="1">
                <a:gsLst>
                  <a:gs pos="0">
                    <a:srgbClr val="92D050"/>
                  </a:gs>
                  <a:gs pos="50000">
                    <a:srgbClr val="9BBB59">
                      <a:lumMod val="75000"/>
                    </a:srgbClr>
                  </a:gs>
                  <a:gs pos="100000">
                    <a:srgbClr val="4F81BD">
                      <a:tint val="23500"/>
                      <a:satMod val="160000"/>
                    </a:srgbClr>
                  </a:gs>
                </a:gsLst>
                <a:lin ang="0" scaled="0"/>
                <a:tileRect/>
              </a:gradFill>
              <a:prstDash val="solid"/>
            </a:ln>
            <a:effectLst/>
            <a:sp3d contourW="12700" prstMaterial="flat">
              <a:bevelB w="165100" prst="coolSlant"/>
              <a:contourClr>
                <a:sysClr val="window" lastClr="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8D0B"/>
                </a:solidFill>
                <a:effectLst/>
                <a:uLnTx/>
                <a:uFillTx/>
                <a:latin typeface="Calibri"/>
                <a:ea typeface="+mn-ea"/>
                <a:cs typeface="+mn-cs"/>
              </a:endParaRPr>
            </a:p>
          </p:txBody>
        </p:sp>
        <p:sp>
          <p:nvSpPr>
            <p:cNvPr id="20" name="Oval 19">
              <a:extLst>
                <a:ext uri="{FF2B5EF4-FFF2-40B4-BE49-F238E27FC236}">
                  <a16:creationId xmlns:a16="http://schemas.microsoft.com/office/drawing/2014/main" id="{858BE3A2-51B8-094B-98AD-BCA2A5F88FE2}"/>
                </a:ext>
              </a:extLst>
            </p:cNvPr>
            <p:cNvSpPr/>
            <p:nvPr/>
          </p:nvSpPr>
          <p:spPr>
            <a:xfrm>
              <a:off x="2928926" y="1643050"/>
              <a:ext cx="571504" cy="528638"/>
            </a:xfrm>
            <a:prstGeom prst="ellipse">
              <a:avLst/>
            </a:prstGeom>
            <a:grpFill/>
            <a:ln w="0" cap="flat" cmpd="dbl" algn="ctr">
              <a:gradFill flip="none" rotWithShape="1">
                <a:gsLst>
                  <a:gs pos="0">
                    <a:srgbClr val="92D050"/>
                  </a:gs>
                  <a:gs pos="50000">
                    <a:srgbClr val="9BBB59">
                      <a:lumMod val="75000"/>
                    </a:srgbClr>
                  </a:gs>
                  <a:gs pos="100000">
                    <a:srgbClr val="4F81BD">
                      <a:tint val="23500"/>
                      <a:satMod val="160000"/>
                    </a:srgbClr>
                  </a:gs>
                </a:gsLst>
                <a:lin ang="0" scaled="0"/>
                <a:tileRect/>
              </a:gradFill>
              <a:prstDash val="solid"/>
            </a:ln>
            <a:effectLst/>
            <a:sp3d contourW="12700" prstMaterial="flat">
              <a:bevelB w="165100" prst="coolSlant"/>
              <a:contourClr>
                <a:sysClr val="window" lastClr="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8D0B"/>
                </a:solidFill>
                <a:effectLst/>
                <a:uLnTx/>
                <a:uFillTx/>
                <a:latin typeface="Calibri"/>
                <a:ea typeface="+mn-ea"/>
                <a:cs typeface="+mn-cs"/>
              </a:endParaRPr>
            </a:p>
          </p:txBody>
        </p:sp>
      </p:grpSp>
    </p:spTree>
    <p:extLst>
      <p:ext uri="{BB962C8B-B14F-4D97-AF65-F5344CB8AC3E}">
        <p14:creationId xmlns:p14="http://schemas.microsoft.com/office/powerpoint/2010/main" val="358182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0CA7-F517-2B4B-9281-00B35A47E7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5E8FF5-4E1D-0741-9031-68B5C5744210}"/>
              </a:ext>
            </a:extLst>
          </p:cNvPr>
          <p:cNvSpPr>
            <a:spLocks noGrp="1"/>
          </p:cNvSpPr>
          <p:nvPr>
            <p:ph type="dt" sz="half" idx="10"/>
          </p:nvPr>
        </p:nvSpPr>
        <p:spPr/>
        <p:txBody>
          <a:bodyPr/>
          <a:lstStyle/>
          <a:p>
            <a:fld id="{FC0A9B65-15BA-418D-A880-9A5292B4A23E}" type="datetimeFigureOut">
              <a:rPr lang="en-GB" smtClean="0"/>
              <a:t>22/05/2019</a:t>
            </a:fld>
            <a:endParaRPr lang="en-GB"/>
          </a:p>
        </p:txBody>
      </p:sp>
      <p:sp>
        <p:nvSpPr>
          <p:cNvPr id="4" name="Footer Placeholder 3">
            <a:extLst>
              <a:ext uri="{FF2B5EF4-FFF2-40B4-BE49-F238E27FC236}">
                <a16:creationId xmlns:a16="http://schemas.microsoft.com/office/drawing/2014/main" id="{37E3438E-0586-854F-B967-5DDC2E854D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43244F-E04A-6F4C-B06A-0EB51C35AE24}"/>
              </a:ext>
            </a:extLst>
          </p:cNvPr>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1823328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335A-4890-9547-900C-C799322BFFB8}"/>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A55FB7-AE73-6442-B308-06C379CB617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81D0E5-0F04-6346-A066-45923B97F576}"/>
              </a:ext>
            </a:extLst>
          </p:cNvPr>
          <p:cNvSpPr>
            <a:spLocks noGrp="1"/>
          </p:cNvSpPr>
          <p:nvPr>
            <p:ph type="dt" sz="half" idx="10"/>
          </p:nvPr>
        </p:nvSpPr>
        <p:spPr>
          <a:xfrm>
            <a:off x="628650" y="6356350"/>
            <a:ext cx="2057400" cy="365125"/>
          </a:xfrm>
          <a:prstGeom prst="rect">
            <a:avLst/>
          </a:prstGeom>
        </p:spPr>
        <p:txBody>
          <a:bodyPr/>
          <a:lstStyle/>
          <a:p>
            <a:fld id="{D8727FE5-BDD5-D14E-8991-E67AD5E2CAFE}" type="datetimeFigureOut">
              <a:rPr lang="en-US" smtClean="0"/>
              <a:t>5/22/2019</a:t>
            </a:fld>
            <a:endParaRPr lang="en-US"/>
          </a:p>
        </p:txBody>
      </p:sp>
      <p:sp>
        <p:nvSpPr>
          <p:cNvPr id="5" name="Footer Placeholder 4">
            <a:extLst>
              <a:ext uri="{FF2B5EF4-FFF2-40B4-BE49-F238E27FC236}">
                <a16:creationId xmlns:a16="http://schemas.microsoft.com/office/drawing/2014/main" id="{3EA86A3B-13C8-BF49-8AE3-1D52FAC36DC8}"/>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82CFE49-CDFF-EC44-B7A3-76D70DF46E41}"/>
              </a:ext>
            </a:extLst>
          </p:cNvPr>
          <p:cNvSpPr>
            <a:spLocks noGrp="1"/>
          </p:cNvSpPr>
          <p:nvPr>
            <p:ph type="sldNum" sz="quarter" idx="12"/>
          </p:nvPr>
        </p:nvSpPr>
        <p:spPr>
          <a:xfrm>
            <a:off x="6457950" y="6356350"/>
            <a:ext cx="2057400" cy="365125"/>
          </a:xfrm>
          <a:prstGeom prst="rect">
            <a:avLst/>
          </a:prstGeom>
        </p:spPr>
        <p:txBody>
          <a:bodyPr/>
          <a:lstStyle/>
          <a:p>
            <a:fld id="{68D2914F-43A5-9846-BD6A-887313F3EB82}" type="slidenum">
              <a:rPr lang="en-US" smtClean="0"/>
              <a:t>‹#›</a:t>
            </a:fld>
            <a:endParaRPr lang="en-US"/>
          </a:p>
        </p:txBody>
      </p:sp>
    </p:spTree>
    <p:extLst>
      <p:ext uri="{BB962C8B-B14F-4D97-AF65-F5344CB8AC3E}">
        <p14:creationId xmlns:p14="http://schemas.microsoft.com/office/powerpoint/2010/main" val="1979630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7679-5E12-634C-B922-CD3F7BF3A74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A8506ED-5FCC-FD4F-8BCC-EE97247FB16B}"/>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DBC4D-EE49-0A41-8905-770BF54ED280}"/>
              </a:ext>
            </a:extLst>
          </p:cNvPr>
          <p:cNvSpPr>
            <a:spLocks noGrp="1"/>
          </p:cNvSpPr>
          <p:nvPr>
            <p:ph type="dt" sz="half" idx="10"/>
          </p:nvPr>
        </p:nvSpPr>
        <p:spPr>
          <a:xfrm>
            <a:off x="628650" y="6356350"/>
            <a:ext cx="2057400" cy="365125"/>
          </a:xfrm>
          <a:prstGeom prst="rect">
            <a:avLst/>
          </a:prstGeom>
        </p:spPr>
        <p:txBody>
          <a:bodyPr/>
          <a:lstStyle/>
          <a:p>
            <a:fld id="{D8727FE5-BDD5-D14E-8991-E67AD5E2CAFE}" type="datetimeFigureOut">
              <a:rPr lang="en-US" smtClean="0"/>
              <a:t>5/22/2019</a:t>
            </a:fld>
            <a:endParaRPr lang="en-US"/>
          </a:p>
        </p:txBody>
      </p:sp>
      <p:sp>
        <p:nvSpPr>
          <p:cNvPr id="5" name="Footer Placeholder 4">
            <a:extLst>
              <a:ext uri="{FF2B5EF4-FFF2-40B4-BE49-F238E27FC236}">
                <a16:creationId xmlns:a16="http://schemas.microsoft.com/office/drawing/2014/main" id="{73CCE687-4376-D44A-9042-A9555102FB9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45FECA-6B7D-9E49-B1A3-C4133A9A6E4D}"/>
              </a:ext>
            </a:extLst>
          </p:cNvPr>
          <p:cNvSpPr>
            <a:spLocks noGrp="1"/>
          </p:cNvSpPr>
          <p:nvPr>
            <p:ph type="sldNum" sz="quarter" idx="12"/>
          </p:nvPr>
        </p:nvSpPr>
        <p:spPr>
          <a:xfrm>
            <a:off x="6457950" y="6356350"/>
            <a:ext cx="2057400" cy="365125"/>
          </a:xfrm>
          <a:prstGeom prst="rect">
            <a:avLst/>
          </a:prstGeom>
        </p:spPr>
        <p:txBody>
          <a:bodyPr/>
          <a:lstStyle/>
          <a:p>
            <a:fld id="{68D2914F-43A5-9846-BD6A-887313F3EB82}" type="slidenum">
              <a:rPr lang="en-US" smtClean="0"/>
              <a:t>‹#›</a:t>
            </a:fld>
            <a:endParaRPr lang="en-US"/>
          </a:p>
        </p:txBody>
      </p:sp>
    </p:spTree>
    <p:extLst>
      <p:ext uri="{BB962C8B-B14F-4D97-AF65-F5344CB8AC3E}">
        <p14:creationId xmlns:p14="http://schemas.microsoft.com/office/powerpoint/2010/main" val="206940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B245-B699-6A4E-8990-A926FDE8BC06}"/>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FB712-0D5D-024D-BEA6-52106E2FE0CF}"/>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EBBD4C5-6E3E-0249-B9D9-E17D88E90870}"/>
              </a:ext>
            </a:extLst>
          </p:cNvPr>
          <p:cNvSpPr>
            <a:spLocks noGrp="1"/>
          </p:cNvSpPr>
          <p:nvPr>
            <p:ph type="dt" sz="half" idx="10"/>
          </p:nvPr>
        </p:nvSpPr>
        <p:spPr>
          <a:xfrm>
            <a:off x="628650" y="6356350"/>
            <a:ext cx="2057400" cy="365125"/>
          </a:xfrm>
          <a:prstGeom prst="rect">
            <a:avLst/>
          </a:prstGeom>
        </p:spPr>
        <p:txBody>
          <a:bodyPr/>
          <a:lstStyle/>
          <a:p>
            <a:fld id="{D8727FE5-BDD5-D14E-8991-E67AD5E2CAFE}" type="datetimeFigureOut">
              <a:rPr lang="en-US" smtClean="0"/>
              <a:t>5/22/2019</a:t>
            </a:fld>
            <a:endParaRPr lang="en-US"/>
          </a:p>
        </p:txBody>
      </p:sp>
      <p:sp>
        <p:nvSpPr>
          <p:cNvPr id="5" name="Footer Placeholder 4">
            <a:extLst>
              <a:ext uri="{FF2B5EF4-FFF2-40B4-BE49-F238E27FC236}">
                <a16:creationId xmlns:a16="http://schemas.microsoft.com/office/drawing/2014/main" id="{2A97456F-D10A-E04A-B0E4-65ED2E82E74B}"/>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8D0114-D27B-3B48-A18D-D867F6705B66}"/>
              </a:ext>
            </a:extLst>
          </p:cNvPr>
          <p:cNvSpPr>
            <a:spLocks noGrp="1"/>
          </p:cNvSpPr>
          <p:nvPr>
            <p:ph type="sldNum" sz="quarter" idx="12"/>
          </p:nvPr>
        </p:nvSpPr>
        <p:spPr>
          <a:xfrm>
            <a:off x="6457950" y="6356350"/>
            <a:ext cx="2057400" cy="365125"/>
          </a:xfrm>
          <a:prstGeom prst="rect">
            <a:avLst/>
          </a:prstGeom>
        </p:spPr>
        <p:txBody>
          <a:bodyPr/>
          <a:lstStyle/>
          <a:p>
            <a:fld id="{68D2914F-43A5-9846-BD6A-887313F3EB82}" type="slidenum">
              <a:rPr lang="en-US" smtClean="0"/>
              <a:t>‹#›</a:t>
            </a:fld>
            <a:endParaRPr lang="en-US"/>
          </a:p>
        </p:txBody>
      </p:sp>
    </p:spTree>
    <p:extLst>
      <p:ext uri="{BB962C8B-B14F-4D97-AF65-F5344CB8AC3E}">
        <p14:creationId xmlns:p14="http://schemas.microsoft.com/office/powerpoint/2010/main" val="2675693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A9A0A-8CE7-CC40-B2C0-D7B7D01FB9EB}"/>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77F2BE7-9BF5-A64D-BAA4-183F3AA1C415}"/>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530F46-3BE3-BD47-9324-7534CEB2DDA1}"/>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F6C2F0-6D28-B943-A18D-E9FD84D23871}"/>
              </a:ext>
            </a:extLst>
          </p:cNvPr>
          <p:cNvSpPr>
            <a:spLocks noGrp="1"/>
          </p:cNvSpPr>
          <p:nvPr>
            <p:ph type="dt" sz="half" idx="10"/>
          </p:nvPr>
        </p:nvSpPr>
        <p:spPr>
          <a:xfrm>
            <a:off x="628650" y="6356350"/>
            <a:ext cx="2057400" cy="365125"/>
          </a:xfrm>
          <a:prstGeom prst="rect">
            <a:avLst/>
          </a:prstGeom>
        </p:spPr>
        <p:txBody>
          <a:bodyPr/>
          <a:lstStyle/>
          <a:p>
            <a:fld id="{D8727FE5-BDD5-D14E-8991-E67AD5E2CAFE}" type="datetimeFigureOut">
              <a:rPr lang="en-US" smtClean="0"/>
              <a:t>5/22/2019</a:t>
            </a:fld>
            <a:endParaRPr lang="en-US"/>
          </a:p>
        </p:txBody>
      </p:sp>
      <p:sp>
        <p:nvSpPr>
          <p:cNvPr id="6" name="Footer Placeholder 5">
            <a:extLst>
              <a:ext uri="{FF2B5EF4-FFF2-40B4-BE49-F238E27FC236}">
                <a16:creationId xmlns:a16="http://schemas.microsoft.com/office/drawing/2014/main" id="{A3B64243-36E8-B84B-91B4-D0F7176403A7}"/>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D16441-F0CB-B34D-BE83-3AFB09A46700}"/>
              </a:ext>
            </a:extLst>
          </p:cNvPr>
          <p:cNvSpPr>
            <a:spLocks noGrp="1"/>
          </p:cNvSpPr>
          <p:nvPr>
            <p:ph type="sldNum" sz="quarter" idx="12"/>
          </p:nvPr>
        </p:nvSpPr>
        <p:spPr>
          <a:xfrm>
            <a:off x="6457950" y="6356350"/>
            <a:ext cx="2057400" cy="365125"/>
          </a:xfrm>
          <a:prstGeom prst="rect">
            <a:avLst/>
          </a:prstGeom>
        </p:spPr>
        <p:txBody>
          <a:bodyPr/>
          <a:lstStyle/>
          <a:p>
            <a:fld id="{68D2914F-43A5-9846-BD6A-887313F3EB82}" type="slidenum">
              <a:rPr lang="en-US" smtClean="0"/>
              <a:t>‹#›</a:t>
            </a:fld>
            <a:endParaRPr lang="en-US"/>
          </a:p>
        </p:txBody>
      </p:sp>
    </p:spTree>
    <p:extLst>
      <p:ext uri="{BB962C8B-B14F-4D97-AF65-F5344CB8AC3E}">
        <p14:creationId xmlns:p14="http://schemas.microsoft.com/office/powerpoint/2010/main" val="1371433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1787-C51D-5C47-873A-AA8E6DF2E6B8}"/>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83FEB12-D4BE-AB4D-879D-53F45CF985B2}"/>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15EF47-7A80-924D-A097-12C217A71BEB}"/>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F22E2B-AC8F-5447-A5A2-B952450FC4D7}"/>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B74CB8-0CC9-7B4B-A031-38539C5D7786}"/>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F39740-2D3C-1249-81CA-A8FD3EC2B5A2}"/>
              </a:ext>
            </a:extLst>
          </p:cNvPr>
          <p:cNvSpPr>
            <a:spLocks noGrp="1"/>
          </p:cNvSpPr>
          <p:nvPr>
            <p:ph type="dt" sz="half" idx="10"/>
          </p:nvPr>
        </p:nvSpPr>
        <p:spPr>
          <a:xfrm>
            <a:off x="628650" y="6356350"/>
            <a:ext cx="2057400" cy="365125"/>
          </a:xfrm>
          <a:prstGeom prst="rect">
            <a:avLst/>
          </a:prstGeom>
        </p:spPr>
        <p:txBody>
          <a:bodyPr/>
          <a:lstStyle/>
          <a:p>
            <a:fld id="{D8727FE5-BDD5-D14E-8991-E67AD5E2CAFE}" type="datetimeFigureOut">
              <a:rPr lang="en-US" smtClean="0"/>
              <a:t>5/22/2019</a:t>
            </a:fld>
            <a:endParaRPr lang="en-US"/>
          </a:p>
        </p:txBody>
      </p:sp>
      <p:sp>
        <p:nvSpPr>
          <p:cNvPr id="8" name="Footer Placeholder 7">
            <a:extLst>
              <a:ext uri="{FF2B5EF4-FFF2-40B4-BE49-F238E27FC236}">
                <a16:creationId xmlns:a16="http://schemas.microsoft.com/office/drawing/2014/main" id="{56B013F2-0009-E744-89AE-C81978826965}"/>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9833BF0-CF6D-FD45-BC6D-82E6C0B0E000}"/>
              </a:ext>
            </a:extLst>
          </p:cNvPr>
          <p:cNvSpPr>
            <a:spLocks noGrp="1"/>
          </p:cNvSpPr>
          <p:nvPr>
            <p:ph type="sldNum" sz="quarter" idx="12"/>
          </p:nvPr>
        </p:nvSpPr>
        <p:spPr>
          <a:xfrm>
            <a:off x="6457950" y="6356350"/>
            <a:ext cx="2057400" cy="365125"/>
          </a:xfrm>
          <a:prstGeom prst="rect">
            <a:avLst/>
          </a:prstGeom>
        </p:spPr>
        <p:txBody>
          <a:bodyPr/>
          <a:lstStyle/>
          <a:p>
            <a:fld id="{68D2914F-43A5-9846-BD6A-887313F3EB82}" type="slidenum">
              <a:rPr lang="en-US" smtClean="0"/>
              <a:t>‹#›</a:t>
            </a:fld>
            <a:endParaRPr lang="en-US"/>
          </a:p>
        </p:txBody>
      </p:sp>
    </p:spTree>
    <p:extLst>
      <p:ext uri="{BB962C8B-B14F-4D97-AF65-F5344CB8AC3E}">
        <p14:creationId xmlns:p14="http://schemas.microsoft.com/office/powerpoint/2010/main" val="3517735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C6E2-4981-F846-AC20-442B9DAE18A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62BAD1C-D85D-B94B-8826-83EE26303A06}"/>
              </a:ext>
            </a:extLst>
          </p:cNvPr>
          <p:cNvSpPr>
            <a:spLocks noGrp="1"/>
          </p:cNvSpPr>
          <p:nvPr>
            <p:ph type="dt" sz="half" idx="10"/>
          </p:nvPr>
        </p:nvSpPr>
        <p:spPr>
          <a:xfrm>
            <a:off x="628650" y="6356350"/>
            <a:ext cx="2057400" cy="365125"/>
          </a:xfrm>
          <a:prstGeom prst="rect">
            <a:avLst/>
          </a:prstGeom>
        </p:spPr>
        <p:txBody>
          <a:bodyPr/>
          <a:lstStyle/>
          <a:p>
            <a:fld id="{D8727FE5-BDD5-D14E-8991-E67AD5E2CAFE}" type="datetimeFigureOut">
              <a:rPr lang="en-US" smtClean="0"/>
              <a:t>5/22/2019</a:t>
            </a:fld>
            <a:endParaRPr lang="en-US"/>
          </a:p>
        </p:txBody>
      </p:sp>
      <p:sp>
        <p:nvSpPr>
          <p:cNvPr id="4" name="Footer Placeholder 3">
            <a:extLst>
              <a:ext uri="{FF2B5EF4-FFF2-40B4-BE49-F238E27FC236}">
                <a16:creationId xmlns:a16="http://schemas.microsoft.com/office/drawing/2014/main" id="{4CF501F4-EDCC-8047-AD44-44A89C57AE7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ACD7E61-2931-BB46-A8E4-A8EFF5FC680F}"/>
              </a:ext>
            </a:extLst>
          </p:cNvPr>
          <p:cNvSpPr>
            <a:spLocks noGrp="1"/>
          </p:cNvSpPr>
          <p:nvPr>
            <p:ph type="sldNum" sz="quarter" idx="12"/>
          </p:nvPr>
        </p:nvSpPr>
        <p:spPr>
          <a:xfrm>
            <a:off x="6457950" y="6356350"/>
            <a:ext cx="2057400" cy="365125"/>
          </a:xfrm>
          <a:prstGeom prst="rect">
            <a:avLst/>
          </a:prstGeom>
        </p:spPr>
        <p:txBody>
          <a:bodyPr/>
          <a:lstStyle/>
          <a:p>
            <a:fld id="{68D2914F-43A5-9846-BD6A-887313F3EB82}" type="slidenum">
              <a:rPr lang="en-US" smtClean="0"/>
              <a:t>‹#›</a:t>
            </a:fld>
            <a:endParaRPr lang="en-US"/>
          </a:p>
        </p:txBody>
      </p:sp>
    </p:spTree>
    <p:extLst>
      <p:ext uri="{BB962C8B-B14F-4D97-AF65-F5344CB8AC3E}">
        <p14:creationId xmlns:p14="http://schemas.microsoft.com/office/powerpoint/2010/main" val="471910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3DF377-7E95-0045-B633-BFBEF032E3C4}"/>
              </a:ext>
            </a:extLst>
          </p:cNvPr>
          <p:cNvSpPr>
            <a:spLocks noGrp="1"/>
          </p:cNvSpPr>
          <p:nvPr>
            <p:ph type="dt" sz="half" idx="10"/>
          </p:nvPr>
        </p:nvSpPr>
        <p:spPr>
          <a:xfrm>
            <a:off x="628650" y="6356350"/>
            <a:ext cx="2057400" cy="365125"/>
          </a:xfrm>
          <a:prstGeom prst="rect">
            <a:avLst/>
          </a:prstGeom>
        </p:spPr>
        <p:txBody>
          <a:bodyPr/>
          <a:lstStyle/>
          <a:p>
            <a:fld id="{D8727FE5-BDD5-D14E-8991-E67AD5E2CAFE}" type="datetimeFigureOut">
              <a:rPr lang="en-US" smtClean="0"/>
              <a:t>5/22/2019</a:t>
            </a:fld>
            <a:endParaRPr lang="en-US"/>
          </a:p>
        </p:txBody>
      </p:sp>
      <p:sp>
        <p:nvSpPr>
          <p:cNvPr id="3" name="Footer Placeholder 2">
            <a:extLst>
              <a:ext uri="{FF2B5EF4-FFF2-40B4-BE49-F238E27FC236}">
                <a16:creationId xmlns:a16="http://schemas.microsoft.com/office/drawing/2014/main" id="{5B0852F7-8834-B349-8C29-01EEECC1A98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8A0579E-7D57-7342-B96D-14469983B521}"/>
              </a:ext>
            </a:extLst>
          </p:cNvPr>
          <p:cNvSpPr>
            <a:spLocks noGrp="1"/>
          </p:cNvSpPr>
          <p:nvPr>
            <p:ph type="sldNum" sz="quarter" idx="12"/>
          </p:nvPr>
        </p:nvSpPr>
        <p:spPr>
          <a:xfrm>
            <a:off x="6457950" y="6356350"/>
            <a:ext cx="2057400" cy="365125"/>
          </a:xfrm>
          <a:prstGeom prst="rect">
            <a:avLst/>
          </a:prstGeom>
        </p:spPr>
        <p:txBody>
          <a:bodyPr/>
          <a:lstStyle/>
          <a:p>
            <a:fld id="{68D2914F-43A5-9846-BD6A-887313F3EB82}" type="slidenum">
              <a:rPr lang="en-US" smtClean="0"/>
              <a:t>‹#›</a:t>
            </a:fld>
            <a:endParaRPr lang="en-US"/>
          </a:p>
        </p:txBody>
      </p:sp>
    </p:spTree>
    <p:extLst>
      <p:ext uri="{BB962C8B-B14F-4D97-AF65-F5344CB8AC3E}">
        <p14:creationId xmlns:p14="http://schemas.microsoft.com/office/powerpoint/2010/main" val="83032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F6821F"/>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baseline="0">
                <a:solidFill>
                  <a:srgbClr val="2773A5"/>
                </a:solidFill>
                <a:latin typeface="Calibri" panose="020F0502020204030204" pitchFamily="34" charset="0"/>
              </a:defRPr>
            </a:lvl1pPr>
            <a:lvl2pPr>
              <a:defRPr baseline="0">
                <a:solidFill>
                  <a:srgbClr val="2773A5"/>
                </a:solidFill>
                <a:latin typeface="Calibri" panose="020F0502020204030204" pitchFamily="34"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C0A9B65-15BA-418D-A880-9A5292B4A23E}"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246487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8BD6-9C64-7144-B73C-65F5D0D805F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6D0713-4D22-B84C-8A82-25DCB896D961}"/>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4B30BC-CAB5-E745-9A2A-12B5D1F8696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1AB8BC-7CA2-5148-8890-6DFA917F1343}"/>
              </a:ext>
            </a:extLst>
          </p:cNvPr>
          <p:cNvSpPr>
            <a:spLocks noGrp="1"/>
          </p:cNvSpPr>
          <p:nvPr>
            <p:ph type="dt" sz="half" idx="10"/>
          </p:nvPr>
        </p:nvSpPr>
        <p:spPr>
          <a:xfrm>
            <a:off x="628650" y="6356350"/>
            <a:ext cx="2057400" cy="365125"/>
          </a:xfrm>
          <a:prstGeom prst="rect">
            <a:avLst/>
          </a:prstGeom>
        </p:spPr>
        <p:txBody>
          <a:bodyPr/>
          <a:lstStyle/>
          <a:p>
            <a:fld id="{D8727FE5-BDD5-D14E-8991-E67AD5E2CAFE}" type="datetimeFigureOut">
              <a:rPr lang="en-US" smtClean="0"/>
              <a:t>5/22/2019</a:t>
            </a:fld>
            <a:endParaRPr lang="en-US"/>
          </a:p>
        </p:txBody>
      </p:sp>
      <p:sp>
        <p:nvSpPr>
          <p:cNvPr id="6" name="Footer Placeholder 5">
            <a:extLst>
              <a:ext uri="{FF2B5EF4-FFF2-40B4-BE49-F238E27FC236}">
                <a16:creationId xmlns:a16="http://schemas.microsoft.com/office/drawing/2014/main" id="{365B4302-BCE4-D845-AA6D-4C1F5C06B1F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51CD83-713D-F44B-8D5E-F948930F6D09}"/>
              </a:ext>
            </a:extLst>
          </p:cNvPr>
          <p:cNvSpPr>
            <a:spLocks noGrp="1"/>
          </p:cNvSpPr>
          <p:nvPr>
            <p:ph type="sldNum" sz="quarter" idx="12"/>
          </p:nvPr>
        </p:nvSpPr>
        <p:spPr>
          <a:xfrm>
            <a:off x="6457950" y="6356350"/>
            <a:ext cx="2057400" cy="365125"/>
          </a:xfrm>
          <a:prstGeom prst="rect">
            <a:avLst/>
          </a:prstGeom>
        </p:spPr>
        <p:txBody>
          <a:bodyPr/>
          <a:lstStyle/>
          <a:p>
            <a:fld id="{68D2914F-43A5-9846-BD6A-887313F3EB82}" type="slidenum">
              <a:rPr lang="en-US" smtClean="0"/>
              <a:t>‹#›</a:t>
            </a:fld>
            <a:endParaRPr lang="en-US"/>
          </a:p>
        </p:txBody>
      </p:sp>
    </p:spTree>
    <p:extLst>
      <p:ext uri="{BB962C8B-B14F-4D97-AF65-F5344CB8AC3E}">
        <p14:creationId xmlns:p14="http://schemas.microsoft.com/office/powerpoint/2010/main" val="3031007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D23E-9C9B-0540-89EE-7BF2BE8363B9}"/>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541C70-6D84-4545-B471-17F07B7DD73F}"/>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6578CC-9696-CE4F-9893-AC9CB39A9A2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7A5832-811B-0344-BBD3-B2B784CC45DE}"/>
              </a:ext>
            </a:extLst>
          </p:cNvPr>
          <p:cNvSpPr>
            <a:spLocks noGrp="1"/>
          </p:cNvSpPr>
          <p:nvPr>
            <p:ph type="dt" sz="half" idx="10"/>
          </p:nvPr>
        </p:nvSpPr>
        <p:spPr>
          <a:xfrm>
            <a:off x="628650" y="6356350"/>
            <a:ext cx="2057400" cy="365125"/>
          </a:xfrm>
          <a:prstGeom prst="rect">
            <a:avLst/>
          </a:prstGeom>
        </p:spPr>
        <p:txBody>
          <a:bodyPr/>
          <a:lstStyle/>
          <a:p>
            <a:fld id="{D8727FE5-BDD5-D14E-8991-E67AD5E2CAFE}" type="datetimeFigureOut">
              <a:rPr lang="en-US" smtClean="0"/>
              <a:t>5/22/2019</a:t>
            </a:fld>
            <a:endParaRPr lang="en-US"/>
          </a:p>
        </p:txBody>
      </p:sp>
      <p:sp>
        <p:nvSpPr>
          <p:cNvPr id="6" name="Footer Placeholder 5">
            <a:extLst>
              <a:ext uri="{FF2B5EF4-FFF2-40B4-BE49-F238E27FC236}">
                <a16:creationId xmlns:a16="http://schemas.microsoft.com/office/drawing/2014/main" id="{5AFB7A8D-7DF6-2C43-B9C0-31DEC25CAAC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85B620A-60E3-334B-86BC-C4BABE0F8953}"/>
              </a:ext>
            </a:extLst>
          </p:cNvPr>
          <p:cNvSpPr>
            <a:spLocks noGrp="1"/>
          </p:cNvSpPr>
          <p:nvPr>
            <p:ph type="sldNum" sz="quarter" idx="12"/>
          </p:nvPr>
        </p:nvSpPr>
        <p:spPr>
          <a:xfrm>
            <a:off x="6457950" y="6356350"/>
            <a:ext cx="2057400" cy="365125"/>
          </a:xfrm>
          <a:prstGeom prst="rect">
            <a:avLst/>
          </a:prstGeom>
        </p:spPr>
        <p:txBody>
          <a:bodyPr/>
          <a:lstStyle/>
          <a:p>
            <a:fld id="{68D2914F-43A5-9846-BD6A-887313F3EB82}" type="slidenum">
              <a:rPr lang="en-US" smtClean="0"/>
              <a:t>‹#›</a:t>
            </a:fld>
            <a:endParaRPr lang="en-US"/>
          </a:p>
        </p:txBody>
      </p:sp>
    </p:spTree>
    <p:extLst>
      <p:ext uri="{BB962C8B-B14F-4D97-AF65-F5344CB8AC3E}">
        <p14:creationId xmlns:p14="http://schemas.microsoft.com/office/powerpoint/2010/main" val="1402965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D0155-692F-F94D-87E2-C5B4DD9BE0E1}"/>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1D7841-989D-4D48-8543-83391E4BB68A}"/>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2F4DE-D715-2C45-8B2D-B0BF8743C6FC}"/>
              </a:ext>
            </a:extLst>
          </p:cNvPr>
          <p:cNvSpPr>
            <a:spLocks noGrp="1"/>
          </p:cNvSpPr>
          <p:nvPr>
            <p:ph type="dt" sz="half" idx="10"/>
          </p:nvPr>
        </p:nvSpPr>
        <p:spPr>
          <a:xfrm>
            <a:off x="628650" y="6356350"/>
            <a:ext cx="2057400" cy="365125"/>
          </a:xfrm>
          <a:prstGeom prst="rect">
            <a:avLst/>
          </a:prstGeom>
        </p:spPr>
        <p:txBody>
          <a:bodyPr/>
          <a:lstStyle/>
          <a:p>
            <a:fld id="{D8727FE5-BDD5-D14E-8991-E67AD5E2CAFE}" type="datetimeFigureOut">
              <a:rPr lang="en-US" smtClean="0"/>
              <a:t>5/22/2019</a:t>
            </a:fld>
            <a:endParaRPr lang="en-US"/>
          </a:p>
        </p:txBody>
      </p:sp>
      <p:sp>
        <p:nvSpPr>
          <p:cNvPr id="5" name="Footer Placeholder 4">
            <a:extLst>
              <a:ext uri="{FF2B5EF4-FFF2-40B4-BE49-F238E27FC236}">
                <a16:creationId xmlns:a16="http://schemas.microsoft.com/office/drawing/2014/main" id="{10463206-DCB7-6444-892C-4F17F1CEA625}"/>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1F1A3E-BC9C-8E46-B9C6-C90E2A7DBDD8}"/>
              </a:ext>
            </a:extLst>
          </p:cNvPr>
          <p:cNvSpPr>
            <a:spLocks noGrp="1"/>
          </p:cNvSpPr>
          <p:nvPr>
            <p:ph type="sldNum" sz="quarter" idx="12"/>
          </p:nvPr>
        </p:nvSpPr>
        <p:spPr>
          <a:xfrm>
            <a:off x="6457950" y="6356350"/>
            <a:ext cx="2057400" cy="365125"/>
          </a:xfrm>
          <a:prstGeom prst="rect">
            <a:avLst/>
          </a:prstGeom>
        </p:spPr>
        <p:txBody>
          <a:bodyPr/>
          <a:lstStyle/>
          <a:p>
            <a:fld id="{68D2914F-43A5-9846-BD6A-887313F3EB82}" type="slidenum">
              <a:rPr lang="en-US" smtClean="0"/>
              <a:t>‹#›</a:t>
            </a:fld>
            <a:endParaRPr lang="en-US"/>
          </a:p>
        </p:txBody>
      </p:sp>
    </p:spTree>
    <p:extLst>
      <p:ext uri="{BB962C8B-B14F-4D97-AF65-F5344CB8AC3E}">
        <p14:creationId xmlns:p14="http://schemas.microsoft.com/office/powerpoint/2010/main" val="3951382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B8A7D8-6563-504B-9C47-A7FA368B2351}"/>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B167D0-AA6D-0645-B262-BA213196C400}"/>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B3388-7B93-034F-89E5-9F203DB0030A}"/>
              </a:ext>
            </a:extLst>
          </p:cNvPr>
          <p:cNvSpPr>
            <a:spLocks noGrp="1"/>
          </p:cNvSpPr>
          <p:nvPr>
            <p:ph type="dt" sz="half" idx="10"/>
          </p:nvPr>
        </p:nvSpPr>
        <p:spPr>
          <a:xfrm>
            <a:off x="628650" y="6356350"/>
            <a:ext cx="2057400" cy="365125"/>
          </a:xfrm>
          <a:prstGeom prst="rect">
            <a:avLst/>
          </a:prstGeom>
        </p:spPr>
        <p:txBody>
          <a:bodyPr/>
          <a:lstStyle/>
          <a:p>
            <a:fld id="{D8727FE5-BDD5-D14E-8991-E67AD5E2CAFE}" type="datetimeFigureOut">
              <a:rPr lang="en-US" smtClean="0"/>
              <a:t>5/22/2019</a:t>
            </a:fld>
            <a:endParaRPr lang="en-US"/>
          </a:p>
        </p:txBody>
      </p:sp>
      <p:sp>
        <p:nvSpPr>
          <p:cNvPr id="5" name="Footer Placeholder 4">
            <a:extLst>
              <a:ext uri="{FF2B5EF4-FFF2-40B4-BE49-F238E27FC236}">
                <a16:creationId xmlns:a16="http://schemas.microsoft.com/office/drawing/2014/main" id="{0A2C6437-66EB-CC40-A586-17E1914EB1E2}"/>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5A36AB-7590-D54F-917A-CB53234F33E9}"/>
              </a:ext>
            </a:extLst>
          </p:cNvPr>
          <p:cNvSpPr>
            <a:spLocks noGrp="1"/>
          </p:cNvSpPr>
          <p:nvPr>
            <p:ph type="sldNum" sz="quarter" idx="12"/>
          </p:nvPr>
        </p:nvSpPr>
        <p:spPr>
          <a:xfrm>
            <a:off x="6457950" y="6356350"/>
            <a:ext cx="2057400" cy="365125"/>
          </a:xfrm>
          <a:prstGeom prst="rect">
            <a:avLst/>
          </a:prstGeom>
        </p:spPr>
        <p:txBody>
          <a:bodyPr/>
          <a:lstStyle/>
          <a:p>
            <a:fld id="{68D2914F-43A5-9846-BD6A-887313F3EB82}" type="slidenum">
              <a:rPr lang="en-US" smtClean="0"/>
              <a:t>‹#›</a:t>
            </a:fld>
            <a:endParaRPr lang="en-US"/>
          </a:p>
        </p:txBody>
      </p:sp>
    </p:spTree>
    <p:extLst>
      <p:ext uri="{BB962C8B-B14F-4D97-AF65-F5344CB8AC3E}">
        <p14:creationId xmlns:p14="http://schemas.microsoft.com/office/powerpoint/2010/main" val="3591050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54D0-2923-F847-9362-CBC26011EF4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8AC012-765C-4941-86AA-107452533A0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3BBF61-A13A-B94D-865D-30648F9E45CF}"/>
              </a:ext>
            </a:extLst>
          </p:cNvPr>
          <p:cNvSpPr>
            <a:spLocks noGrp="1"/>
          </p:cNvSpPr>
          <p:nvPr>
            <p:ph type="dt" sz="half" idx="10"/>
          </p:nvPr>
        </p:nvSpPr>
        <p:spPr/>
        <p:txBody>
          <a:bodyPr/>
          <a:lstStyle/>
          <a:p>
            <a:fld id="{9277A987-1231-404E-9CFF-49002A589D4F}" type="datetimeFigureOut">
              <a:rPr lang="en-US" smtClean="0"/>
              <a:t>5/22/2019</a:t>
            </a:fld>
            <a:endParaRPr lang="en-US"/>
          </a:p>
        </p:txBody>
      </p:sp>
      <p:sp>
        <p:nvSpPr>
          <p:cNvPr id="5" name="Footer Placeholder 4">
            <a:extLst>
              <a:ext uri="{FF2B5EF4-FFF2-40B4-BE49-F238E27FC236}">
                <a16:creationId xmlns:a16="http://schemas.microsoft.com/office/drawing/2014/main" id="{38C523F1-4EE1-A64B-8C24-19BFE0625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A1648-9F40-C94F-811C-883AAD793612}"/>
              </a:ext>
            </a:extLst>
          </p:cNvPr>
          <p:cNvSpPr>
            <a:spLocks noGrp="1"/>
          </p:cNvSpPr>
          <p:nvPr>
            <p:ph type="sldNum" sz="quarter" idx="12"/>
          </p:nvPr>
        </p:nvSpPr>
        <p:spPr/>
        <p:txBody>
          <a:bodyPr/>
          <a:lstStyle/>
          <a:p>
            <a:fld id="{B4AA16B5-116A-7F46-A85A-B60A0893B46E}" type="slidenum">
              <a:rPr lang="en-US" smtClean="0"/>
              <a:t>‹#›</a:t>
            </a:fld>
            <a:endParaRPr lang="en-US"/>
          </a:p>
        </p:txBody>
      </p:sp>
    </p:spTree>
    <p:extLst>
      <p:ext uri="{BB962C8B-B14F-4D97-AF65-F5344CB8AC3E}">
        <p14:creationId xmlns:p14="http://schemas.microsoft.com/office/powerpoint/2010/main" val="1023220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AA42-58FB-D043-B10E-6EBBDF1C3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B60C8B-6481-4644-A8C7-0A21F4E163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67296-3A48-654A-AE5F-37A635CB3FC5}"/>
              </a:ext>
            </a:extLst>
          </p:cNvPr>
          <p:cNvSpPr>
            <a:spLocks noGrp="1"/>
          </p:cNvSpPr>
          <p:nvPr>
            <p:ph type="dt" sz="half" idx="10"/>
          </p:nvPr>
        </p:nvSpPr>
        <p:spPr/>
        <p:txBody>
          <a:bodyPr/>
          <a:lstStyle/>
          <a:p>
            <a:fld id="{9277A987-1231-404E-9CFF-49002A589D4F}" type="datetimeFigureOut">
              <a:rPr lang="en-US" smtClean="0"/>
              <a:t>5/22/2019</a:t>
            </a:fld>
            <a:endParaRPr lang="en-US"/>
          </a:p>
        </p:txBody>
      </p:sp>
      <p:sp>
        <p:nvSpPr>
          <p:cNvPr id="5" name="Footer Placeholder 4">
            <a:extLst>
              <a:ext uri="{FF2B5EF4-FFF2-40B4-BE49-F238E27FC236}">
                <a16:creationId xmlns:a16="http://schemas.microsoft.com/office/drawing/2014/main" id="{84EBF487-D2E9-8142-A700-359D1C33D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BA228-5C57-8344-9F24-79F0B246094E}"/>
              </a:ext>
            </a:extLst>
          </p:cNvPr>
          <p:cNvSpPr>
            <a:spLocks noGrp="1"/>
          </p:cNvSpPr>
          <p:nvPr>
            <p:ph type="sldNum" sz="quarter" idx="12"/>
          </p:nvPr>
        </p:nvSpPr>
        <p:spPr/>
        <p:txBody>
          <a:bodyPr/>
          <a:lstStyle/>
          <a:p>
            <a:fld id="{B4AA16B5-116A-7F46-A85A-B60A0893B46E}" type="slidenum">
              <a:rPr lang="en-US" smtClean="0"/>
              <a:t>‹#›</a:t>
            </a:fld>
            <a:endParaRPr lang="en-US"/>
          </a:p>
        </p:txBody>
      </p:sp>
    </p:spTree>
    <p:extLst>
      <p:ext uri="{BB962C8B-B14F-4D97-AF65-F5344CB8AC3E}">
        <p14:creationId xmlns:p14="http://schemas.microsoft.com/office/powerpoint/2010/main" val="2913116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D065-1A08-644D-94EF-6FE873F3E3C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932FBB-2108-CF4C-8DBA-EA942F63D95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EDD273-8EC9-4340-BF3F-BD0FEE0F7ACA}"/>
              </a:ext>
            </a:extLst>
          </p:cNvPr>
          <p:cNvSpPr>
            <a:spLocks noGrp="1"/>
          </p:cNvSpPr>
          <p:nvPr>
            <p:ph type="dt" sz="half" idx="10"/>
          </p:nvPr>
        </p:nvSpPr>
        <p:spPr/>
        <p:txBody>
          <a:bodyPr/>
          <a:lstStyle/>
          <a:p>
            <a:fld id="{9277A987-1231-404E-9CFF-49002A589D4F}" type="datetimeFigureOut">
              <a:rPr lang="en-US" smtClean="0"/>
              <a:t>5/22/2019</a:t>
            </a:fld>
            <a:endParaRPr lang="en-US"/>
          </a:p>
        </p:txBody>
      </p:sp>
      <p:sp>
        <p:nvSpPr>
          <p:cNvPr id="5" name="Footer Placeholder 4">
            <a:extLst>
              <a:ext uri="{FF2B5EF4-FFF2-40B4-BE49-F238E27FC236}">
                <a16:creationId xmlns:a16="http://schemas.microsoft.com/office/drawing/2014/main" id="{6DE1C130-7222-FF4B-BA9E-0B45B6D77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1F99A-0887-9C4D-8CDD-1CC450F21A96}"/>
              </a:ext>
            </a:extLst>
          </p:cNvPr>
          <p:cNvSpPr>
            <a:spLocks noGrp="1"/>
          </p:cNvSpPr>
          <p:nvPr>
            <p:ph type="sldNum" sz="quarter" idx="12"/>
          </p:nvPr>
        </p:nvSpPr>
        <p:spPr/>
        <p:txBody>
          <a:bodyPr/>
          <a:lstStyle/>
          <a:p>
            <a:fld id="{B4AA16B5-116A-7F46-A85A-B60A0893B46E}" type="slidenum">
              <a:rPr lang="en-US" smtClean="0"/>
              <a:t>‹#›</a:t>
            </a:fld>
            <a:endParaRPr lang="en-US"/>
          </a:p>
        </p:txBody>
      </p:sp>
    </p:spTree>
    <p:extLst>
      <p:ext uri="{BB962C8B-B14F-4D97-AF65-F5344CB8AC3E}">
        <p14:creationId xmlns:p14="http://schemas.microsoft.com/office/powerpoint/2010/main" val="1250941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B696-3CFB-5C4D-930B-619535BF8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92D88-FF07-DC48-91C8-54530F822BF4}"/>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31B853-E884-744D-AE43-B0F7FC12AD3B}"/>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A641BA-6EC9-6443-8AC0-044996060A08}"/>
              </a:ext>
            </a:extLst>
          </p:cNvPr>
          <p:cNvSpPr>
            <a:spLocks noGrp="1"/>
          </p:cNvSpPr>
          <p:nvPr>
            <p:ph type="dt" sz="half" idx="10"/>
          </p:nvPr>
        </p:nvSpPr>
        <p:spPr/>
        <p:txBody>
          <a:bodyPr/>
          <a:lstStyle/>
          <a:p>
            <a:fld id="{9277A987-1231-404E-9CFF-49002A589D4F}" type="datetimeFigureOut">
              <a:rPr lang="en-US" smtClean="0"/>
              <a:t>5/22/2019</a:t>
            </a:fld>
            <a:endParaRPr lang="en-US"/>
          </a:p>
        </p:txBody>
      </p:sp>
      <p:sp>
        <p:nvSpPr>
          <p:cNvPr id="6" name="Footer Placeholder 5">
            <a:extLst>
              <a:ext uri="{FF2B5EF4-FFF2-40B4-BE49-F238E27FC236}">
                <a16:creationId xmlns:a16="http://schemas.microsoft.com/office/drawing/2014/main" id="{03901A5C-F6FF-9947-8EFB-7FBDC343EA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05490-3D0E-4C48-8F1F-80CF0F5BC57E}"/>
              </a:ext>
            </a:extLst>
          </p:cNvPr>
          <p:cNvSpPr>
            <a:spLocks noGrp="1"/>
          </p:cNvSpPr>
          <p:nvPr>
            <p:ph type="sldNum" sz="quarter" idx="12"/>
          </p:nvPr>
        </p:nvSpPr>
        <p:spPr/>
        <p:txBody>
          <a:bodyPr/>
          <a:lstStyle/>
          <a:p>
            <a:fld id="{B4AA16B5-116A-7F46-A85A-B60A0893B46E}" type="slidenum">
              <a:rPr lang="en-US" smtClean="0"/>
              <a:t>‹#›</a:t>
            </a:fld>
            <a:endParaRPr lang="en-US"/>
          </a:p>
        </p:txBody>
      </p:sp>
    </p:spTree>
    <p:extLst>
      <p:ext uri="{BB962C8B-B14F-4D97-AF65-F5344CB8AC3E}">
        <p14:creationId xmlns:p14="http://schemas.microsoft.com/office/powerpoint/2010/main" val="3903546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8D519-30CC-7742-A197-7327CF3E4DA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40F851-51A2-4B4C-9627-259DF67BDF4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594EE4-0926-3944-AF37-80121ABE4DD5}"/>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EF52D9-80CB-4E43-AAE0-23A3A0C198E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289F44-4620-D84C-94E0-02BCA59C12B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884B53-D6CD-E84F-A031-3E1F81EE6B7F}"/>
              </a:ext>
            </a:extLst>
          </p:cNvPr>
          <p:cNvSpPr>
            <a:spLocks noGrp="1"/>
          </p:cNvSpPr>
          <p:nvPr>
            <p:ph type="dt" sz="half" idx="10"/>
          </p:nvPr>
        </p:nvSpPr>
        <p:spPr/>
        <p:txBody>
          <a:bodyPr/>
          <a:lstStyle/>
          <a:p>
            <a:fld id="{9277A987-1231-404E-9CFF-49002A589D4F}" type="datetimeFigureOut">
              <a:rPr lang="en-US" smtClean="0"/>
              <a:t>5/22/2019</a:t>
            </a:fld>
            <a:endParaRPr lang="en-US"/>
          </a:p>
        </p:txBody>
      </p:sp>
      <p:sp>
        <p:nvSpPr>
          <p:cNvPr id="8" name="Footer Placeholder 7">
            <a:extLst>
              <a:ext uri="{FF2B5EF4-FFF2-40B4-BE49-F238E27FC236}">
                <a16:creationId xmlns:a16="http://schemas.microsoft.com/office/drawing/2014/main" id="{39CD8131-3B91-2C4E-B21E-919AA18B9C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D6FD0F-B1D6-EF43-BDDC-DF60BA18004E}"/>
              </a:ext>
            </a:extLst>
          </p:cNvPr>
          <p:cNvSpPr>
            <a:spLocks noGrp="1"/>
          </p:cNvSpPr>
          <p:nvPr>
            <p:ph type="sldNum" sz="quarter" idx="12"/>
          </p:nvPr>
        </p:nvSpPr>
        <p:spPr/>
        <p:txBody>
          <a:bodyPr/>
          <a:lstStyle/>
          <a:p>
            <a:fld id="{B4AA16B5-116A-7F46-A85A-B60A0893B46E}" type="slidenum">
              <a:rPr lang="en-US" smtClean="0"/>
              <a:t>‹#›</a:t>
            </a:fld>
            <a:endParaRPr lang="en-US"/>
          </a:p>
        </p:txBody>
      </p:sp>
    </p:spTree>
    <p:extLst>
      <p:ext uri="{BB962C8B-B14F-4D97-AF65-F5344CB8AC3E}">
        <p14:creationId xmlns:p14="http://schemas.microsoft.com/office/powerpoint/2010/main" val="3856226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A32D-D427-274E-BD5D-C665AF029C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0D2FD-9866-AA43-9158-879DB31B1DE4}"/>
              </a:ext>
            </a:extLst>
          </p:cNvPr>
          <p:cNvSpPr>
            <a:spLocks noGrp="1"/>
          </p:cNvSpPr>
          <p:nvPr>
            <p:ph type="dt" sz="half" idx="10"/>
          </p:nvPr>
        </p:nvSpPr>
        <p:spPr/>
        <p:txBody>
          <a:bodyPr/>
          <a:lstStyle/>
          <a:p>
            <a:fld id="{9277A987-1231-404E-9CFF-49002A589D4F}" type="datetimeFigureOut">
              <a:rPr lang="en-US" smtClean="0"/>
              <a:t>5/22/2019</a:t>
            </a:fld>
            <a:endParaRPr lang="en-US"/>
          </a:p>
        </p:txBody>
      </p:sp>
      <p:sp>
        <p:nvSpPr>
          <p:cNvPr id="4" name="Footer Placeholder 3">
            <a:extLst>
              <a:ext uri="{FF2B5EF4-FFF2-40B4-BE49-F238E27FC236}">
                <a16:creationId xmlns:a16="http://schemas.microsoft.com/office/drawing/2014/main" id="{81363D2D-2694-604D-9DAD-D371A3AA50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782144-64AD-8649-A761-2EFAC94DD1C0}"/>
              </a:ext>
            </a:extLst>
          </p:cNvPr>
          <p:cNvSpPr>
            <a:spLocks noGrp="1"/>
          </p:cNvSpPr>
          <p:nvPr>
            <p:ph type="sldNum" sz="quarter" idx="12"/>
          </p:nvPr>
        </p:nvSpPr>
        <p:spPr/>
        <p:txBody>
          <a:bodyPr/>
          <a:lstStyle/>
          <a:p>
            <a:fld id="{B4AA16B5-116A-7F46-A85A-B60A0893B46E}" type="slidenum">
              <a:rPr lang="en-US" smtClean="0"/>
              <a:t>‹#›</a:t>
            </a:fld>
            <a:endParaRPr lang="en-US"/>
          </a:p>
        </p:txBody>
      </p:sp>
    </p:spTree>
    <p:extLst>
      <p:ext uri="{BB962C8B-B14F-4D97-AF65-F5344CB8AC3E}">
        <p14:creationId xmlns:p14="http://schemas.microsoft.com/office/powerpoint/2010/main" val="113999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0A9B65-15BA-418D-A880-9A5292B4A23E}"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38475345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3956B7-A0AA-1B42-A3BA-726C48DEF636}"/>
              </a:ext>
            </a:extLst>
          </p:cNvPr>
          <p:cNvSpPr>
            <a:spLocks noGrp="1"/>
          </p:cNvSpPr>
          <p:nvPr>
            <p:ph type="dt" sz="half" idx="10"/>
          </p:nvPr>
        </p:nvSpPr>
        <p:spPr/>
        <p:txBody>
          <a:bodyPr/>
          <a:lstStyle/>
          <a:p>
            <a:fld id="{9277A987-1231-404E-9CFF-49002A589D4F}" type="datetimeFigureOut">
              <a:rPr lang="en-US" smtClean="0"/>
              <a:t>5/22/2019</a:t>
            </a:fld>
            <a:endParaRPr lang="en-US"/>
          </a:p>
        </p:txBody>
      </p:sp>
      <p:sp>
        <p:nvSpPr>
          <p:cNvPr id="3" name="Footer Placeholder 2">
            <a:extLst>
              <a:ext uri="{FF2B5EF4-FFF2-40B4-BE49-F238E27FC236}">
                <a16:creationId xmlns:a16="http://schemas.microsoft.com/office/drawing/2014/main" id="{99C2E181-E475-A44C-84F7-728E43EEEF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F4A834-22D4-6349-9FE4-8736400AFE88}"/>
              </a:ext>
            </a:extLst>
          </p:cNvPr>
          <p:cNvSpPr>
            <a:spLocks noGrp="1"/>
          </p:cNvSpPr>
          <p:nvPr>
            <p:ph type="sldNum" sz="quarter" idx="12"/>
          </p:nvPr>
        </p:nvSpPr>
        <p:spPr/>
        <p:txBody>
          <a:bodyPr/>
          <a:lstStyle/>
          <a:p>
            <a:fld id="{B4AA16B5-116A-7F46-A85A-B60A0893B46E}" type="slidenum">
              <a:rPr lang="en-US" smtClean="0"/>
              <a:t>‹#›</a:t>
            </a:fld>
            <a:endParaRPr lang="en-US"/>
          </a:p>
        </p:txBody>
      </p:sp>
    </p:spTree>
    <p:extLst>
      <p:ext uri="{BB962C8B-B14F-4D97-AF65-F5344CB8AC3E}">
        <p14:creationId xmlns:p14="http://schemas.microsoft.com/office/powerpoint/2010/main" val="772769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7C1A-5B34-6C4D-9206-33CBB1356C1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0B0ED5-29E5-F944-A34B-707ECFEE59A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4E0CBB-5E3D-384C-A6D0-E1AD4A60531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CB1490-CE23-A942-A7C9-16E572542769}"/>
              </a:ext>
            </a:extLst>
          </p:cNvPr>
          <p:cNvSpPr>
            <a:spLocks noGrp="1"/>
          </p:cNvSpPr>
          <p:nvPr>
            <p:ph type="dt" sz="half" idx="10"/>
          </p:nvPr>
        </p:nvSpPr>
        <p:spPr/>
        <p:txBody>
          <a:bodyPr/>
          <a:lstStyle/>
          <a:p>
            <a:fld id="{9277A987-1231-404E-9CFF-49002A589D4F}" type="datetimeFigureOut">
              <a:rPr lang="en-US" smtClean="0"/>
              <a:t>5/22/2019</a:t>
            </a:fld>
            <a:endParaRPr lang="en-US"/>
          </a:p>
        </p:txBody>
      </p:sp>
      <p:sp>
        <p:nvSpPr>
          <p:cNvPr id="6" name="Footer Placeholder 5">
            <a:extLst>
              <a:ext uri="{FF2B5EF4-FFF2-40B4-BE49-F238E27FC236}">
                <a16:creationId xmlns:a16="http://schemas.microsoft.com/office/drawing/2014/main" id="{C0B09ACD-10A4-8E45-AE05-19CFD83296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DA7B7-BE4E-714C-BB35-FE760FA2D551}"/>
              </a:ext>
            </a:extLst>
          </p:cNvPr>
          <p:cNvSpPr>
            <a:spLocks noGrp="1"/>
          </p:cNvSpPr>
          <p:nvPr>
            <p:ph type="sldNum" sz="quarter" idx="12"/>
          </p:nvPr>
        </p:nvSpPr>
        <p:spPr/>
        <p:txBody>
          <a:bodyPr/>
          <a:lstStyle/>
          <a:p>
            <a:fld id="{B4AA16B5-116A-7F46-A85A-B60A0893B46E}" type="slidenum">
              <a:rPr lang="en-US" smtClean="0"/>
              <a:t>‹#›</a:t>
            </a:fld>
            <a:endParaRPr lang="en-US"/>
          </a:p>
        </p:txBody>
      </p:sp>
    </p:spTree>
    <p:extLst>
      <p:ext uri="{BB962C8B-B14F-4D97-AF65-F5344CB8AC3E}">
        <p14:creationId xmlns:p14="http://schemas.microsoft.com/office/powerpoint/2010/main" val="4202086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AAEB-9E21-9A4C-9DA5-EE476C7DA15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E0C3B0-5934-8C44-963D-9C96A208BF0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51B308-197A-CF4B-9FC8-4B28FA82D76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97C5D9-301A-B245-A040-710740BF4C87}"/>
              </a:ext>
            </a:extLst>
          </p:cNvPr>
          <p:cNvSpPr>
            <a:spLocks noGrp="1"/>
          </p:cNvSpPr>
          <p:nvPr>
            <p:ph type="dt" sz="half" idx="10"/>
          </p:nvPr>
        </p:nvSpPr>
        <p:spPr/>
        <p:txBody>
          <a:bodyPr/>
          <a:lstStyle/>
          <a:p>
            <a:fld id="{9277A987-1231-404E-9CFF-49002A589D4F}" type="datetimeFigureOut">
              <a:rPr lang="en-US" smtClean="0"/>
              <a:t>5/22/2019</a:t>
            </a:fld>
            <a:endParaRPr lang="en-US"/>
          </a:p>
        </p:txBody>
      </p:sp>
      <p:sp>
        <p:nvSpPr>
          <p:cNvPr id="6" name="Footer Placeholder 5">
            <a:extLst>
              <a:ext uri="{FF2B5EF4-FFF2-40B4-BE49-F238E27FC236}">
                <a16:creationId xmlns:a16="http://schemas.microsoft.com/office/drawing/2014/main" id="{66BA6413-5BBE-8445-B0CF-1A80C20B0F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7F08AB-38F2-3B41-A73C-155EB331DB23}"/>
              </a:ext>
            </a:extLst>
          </p:cNvPr>
          <p:cNvSpPr>
            <a:spLocks noGrp="1"/>
          </p:cNvSpPr>
          <p:nvPr>
            <p:ph type="sldNum" sz="quarter" idx="12"/>
          </p:nvPr>
        </p:nvSpPr>
        <p:spPr/>
        <p:txBody>
          <a:bodyPr/>
          <a:lstStyle/>
          <a:p>
            <a:fld id="{B4AA16B5-116A-7F46-A85A-B60A0893B46E}" type="slidenum">
              <a:rPr lang="en-US" smtClean="0"/>
              <a:t>‹#›</a:t>
            </a:fld>
            <a:endParaRPr lang="en-US"/>
          </a:p>
        </p:txBody>
      </p:sp>
    </p:spTree>
    <p:extLst>
      <p:ext uri="{BB962C8B-B14F-4D97-AF65-F5344CB8AC3E}">
        <p14:creationId xmlns:p14="http://schemas.microsoft.com/office/powerpoint/2010/main" val="3798638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8769-817A-C34F-91B4-4E70BEE4D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7EFE99-9392-894F-A435-B7CEDEB47E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7FCF5-DD22-6148-B508-B15054800964}"/>
              </a:ext>
            </a:extLst>
          </p:cNvPr>
          <p:cNvSpPr>
            <a:spLocks noGrp="1"/>
          </p:cNvSpPr>
          <p:nvPr>
            <p:ph type="dt" sz="half" idx="10"/>
          </p:nvPr>
        </p:nvSpPr>
        <p:spPr/>
        <p:txBody>
          <a:bodyPr/>
          <a:lstStyle/>
          <a:p>
            <a:fld id="{9277A987-1231-404E-9CFF-49002A589D4F}" type="datetimeFigureOut">
              <a:rPr lang="en-US" smtClean="0"/>
              <a:t>5/22/2019</a:t>
            </a:fld>
            <a:endParaRPr lang="en-US"/>
          </a:p>
        </p:txBody>
      </p:sp>
      <p:sp>
        <p:nvSpPr>
          <p:cNvPr id="5" name="Footer Placeholder 4">
            <a:extLst>
              <a:ext uri="{FF2B5EF4-FFF2-40B4-BE49-F238E27FC236}">
                <a16:creationId xmlns:a16="http://schemas.microsoft.com/office/drawing/2014/main" id="{EF4C3B59-0310-084A-97E1-28260D023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2C4117-2F00-F74B-A50A-9B0F29910652}"/>
              </a:ext>
            </a:extLst>
          </p:cNvPr>
          <p:cNvSpPr>
            <a:spLocks noGrp="1"/>
          </p:cNvSpPr>
          <p:nvPr>
            <p:ph type="sldNum" sz="quarter" idx="12"/>
          </p:nvPr>
        </p:nvSpPr>
        <p:spPr/>
        <p:txBody>
          <a:bodyPr/>
          <a:lstStyle/>
          <a:p>
            <a:fld id="{B4AA16B5-116A-7F46-A85A-B60A0893B46E}" type="slidenum">
              <a:rPr lang="en-US" smtClean="0"/>
              <a:t>‹#›</a:t>
            </a:fld>
            <a:endParaRPr lang="en-US"/>
          </a:p>
        </p:txBody>
      </p:sp>
    </p:spTree>
    <p:extLst>
      <p:ext uri="{BB962C8B-B14F-4D97-AF65-F5344CB8AC3E}">
        <p14:creationId xmlns:p14="http://schemas.microsoft.com/office/powerpoint/2010/main" val="4153963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0832D0-B921-F44A-ADB8-C9189EDC53A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765590-EF1F-EF47-8DFA-E89D4BC87FD9}"/>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2C762-B68C-8043-BDDD-0A1B71D0E5C1}"/>
              </a:ext>
            </a:extLst>
          </p:cNvPr>
          <p:cNvSpPr>
            <a:spLocks noGrp="1"/>
          </p:cNvSpPr>
          <p:nvPr>
            <p:ph type="dt" sz="half" idx="10"/>
          </p:nvPr>
        </p:nvSpPr>
        <p:spPr/>
        <p:txBody>
          <a:bodyPr/>
          <a:lstStyle/>
          <a:p>
            <a:fld id="{9277A987-1231-404E-9CFF-49002A589D4F}" type="datetimeFigureOut">
              <a:rPr lang="en-US" smtClean="0"/>
              <a:t>5/22/2019</a:t>
            </a:fld>
            <a:endParaRPr lang="en-US"/>
          </a:p>
        </p:txBody>
      </p:sp>
      <p:sp>
        <p:nvSpPr>
          <p:cNvPr id="5" name="Footer Placeholder 4">
            <a:extLst>
              <a:ext uri="{FF2B5EF4-FFF2-40B4-BE49-F238E27FC236}">
                <a16:creationId xmlns:a16="http://schemas.microsoft.com/office/drawing/2014/main" id="{C98307AA-371B-FC48-84C4-D0634D5E5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09C56-27BC-CE47-BD73-7EF3B34FBAAE}"/>
              </a:ext>
            </a:extLst>
          </p:cNvPr>
          <p:cNvSpPr>
            <a:spLocks noGrp="1"/>
          </p:cNvSpPr>
          <p:nvPr>
            <p:ph type="sldNum" sz="quarter" idx="12"/>
          </p:nvPr>
        </p:nvSpPr>
        <p:spPr/>
        <p:txBody>
          <a:bodyPr/>
          <a:lstStyle/>
          <a:p>
            <a:fld id="{B4AA16B5-116A-7F46-A85A-B60A0893B46E}" type="slidenum">
              <a:rPr lang="en-US" smtClean="0"/>
              <a:t>‹#›</a:t>
            </a:fld>
            <a:endParaRPr lang="en-US"/>
          </a:p>
        </p:txBody>
      </p:sp>
    </p:spTree>
    <p:extLst>
      <p:ext uri="{BB962C8B-B14F-4D97-AF65-F5344CB8AC3E}">
        <p14:creationId xmlns:p14="http://schemas.microsoft.com/office/powerpoint/2010/main" val="313080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C0A9B65-15BA-418D-A880-9A5292B4A23E}" type="datetimeFigureOut">
              <a:rPr lang="en-GB" smtClean="0"/>
              <a:t>22/05/2019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417013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C0A9B65-15BA-418D-A880-9A5292B4A23E}" type="datetimeFigureOut">
              <a:rPr lang="en-GB" smtClean="0"/>
              <a:t>22/05/2019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69659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0A9B65-15BA-418D-A880-9A5292B4A23E}" type="datetimeFigureOut">
              <a:rPr lang="en-GB" smtClean="0"/>
              <a:t>22/05/2019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247207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A9B65-15BA-418D-A880-9A5292B4A23E}" type="datetimeFigureOut">
              <a:rPr lang="en-GB" smtClean="0"/>
              <a:t>22/05/2019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54308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0A9B65-15BA-418D-A880-9A5292B4A23E}" type="datetimeFigureOut">
              <a:rPr lang="en-GB" smtClean="0"/>
              <a:t>22/05/2019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381993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0A9B65-15BA-418D-A880-9A5292B4A23E}" type="datetimeFigureOut">
              <a:rPr lang="en-GB" smtClean="0"/>
              <a:t>22/05/2019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2FB0ED-03A7-4B84-9401-93820C6D941C}" type="slidenum">
              <a:rPr lang="en-GB" smtClean="0"/>
              <a:t>‹#›</a:t>
            </a:fld>
            <a:endParaRPr lang="en-GB"/>
          </a:p>
        </p:txBody>
      </p:sp>
    </p:spTree>
    <p:extLst>
      <p:ext uri="{BB962C8B-B14F-4D97-AF65-F5344CB8AC3E}">
        <p14:creationId xmlns:p14="http://schemas.microsoft.com/office/powerpoint/2010/main" val="3220231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A9B65-15BA-418D-A880-9A5292B4A23E}" type="datetimeFigureOut">
              <a:rPr lang="en-GB" smtClean="0"/>
              <a:t>22/05/2019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FB0ED-03A7-4B84-9401-93820C6D941C}" type="slidenum">
              <a:rPr lang="en-GB" smtClean="0"/>
              <a:t>‹#›</a:t>
            </a:fld>
            <a:endParaRPr lang="en-GB"/>
          </a:p>
        </p:txBody>
      </p:sp>
    </p:spTree>
    <p:extLst>
      <p:ext uri="{BB962C8B-B14F-4D97-AF65-F5344CB8AC3E}">
        <p14:creationId xmlns:p14="http://schemas.microsoft.com/office/powerpoint/2010/main" val="1813869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B598A128-6C7E-D142-BB10-9E2715A013A5}"/>
              </a:ext>
            </a:extLst>
          </p:cNvPr>
          <p:cNvSpPr>
            <a:spLocks noGrp="1"/>
          </p:cNvSpPr>
          <p:nvPr>
            <p:ph type="dt" sz="half" idx="2"/>
          </p:nvPr>
        </p:nvSpPr>
        <p:spPr>
          <a:xfrm>
            <a:off x="457200" y="6356350"/>
            <a:ext cx="2133600" cy="365125"/>
          </a:xfrm>
          <a:prstGeom prst="rect">
            <a:avLst/>
          </a:prstGeom>
        </p:spPr>
        <p:txBody>
          <a:bodyPr/>
          <a:lstStyle/>
          <a:p>
            <a:endParaRPr lang="en-GB" dirty="0"/>
          </a:p>
        </p:txBody>
      </p:sp>
      <p:sp>
        <p:nvSpPr>
          <p:cNvPr id="8" name="Footer Placeholder 4">
            <a:extLst>
              <a:ext uri="{FF2B5EF4-FFF2-40B4-BE49-F238E27FC236}">
                <a16:creationId xmlns:a16="http://schemas.microsoft.com/office/drawing/2014/main" id="{6C9BD2A2-B873-B145-9908-F292271AC4A3}"/>
              </a:ext>
            </a:extLst>
          </p:cNvPr>
          <p:cNvSpPr>
            <a:spLocks noGrp="1"/>
          </p:cNvSpPr>
          <p:nvPr>
            <p:ph type="ftr" sz="quarter" idx="3"/>
          </p:nvPr>
        </p:nvSpPr>
        <p:spPr>
          <a:xfrm>
            <a:off x="3124200" y="6356350"/>
            <a:ext cx="2895600" cy="365125"/>
          </a:xfrm>
          <a:prstGeom prst="rect">
            <a:avLst/>
          </a:prstGeom>
        </p:spPr>
        <p:txBody>
          <a:bodyPr/>
          <a:lstStyle/>
          <a:p>
            <a:endParaRPr lang="en-GB" dirty="0"/>
          </a:p>
        </p:txBody>
      </p:sp>
      <p:sp>
        <p:nvSpPr>
          <p:cNvPr id="9" name="Slide Number Placeholder 5">
            <a:extLst>
              <a:ext uri="{FF2B5EF4-FFF2-40B4-BE49-F238E27FC236}">
                <a16:creationId xmlns:a16="http://schemas.microsoft.com/office/drawing/2014/main" id="{D25743F5-2563-604C-B379-2C2F9784B02C}"/>
              </a:ext>
            </a:extLst>
          </p:cNvPr>
          <p:cNvSpPr>
            <a:spLocks noGrp="1"/>
          </p:cNvSpPr>
          <p:nvPr>
            <p:ph type="sldNum" sz="quarter" idx="4"/>
          </p:nvPr>
        </p:nvSpPr>
        <p:spPr>
          <a:xfrm>
            <a:off x="6553200" y="6356350"/>
            <a:ext cx="2133600" cy="365125"/>
          </a:xfrm>
          <a:prstGeom prst="rect">
            <a:avLst/>
          </a:prstGeom>
        </p:spPr>
        <p:txBody>
          <a:bodyPr/>
          <a:lstStyle/>
          <a:p>
            <a:endParaRPr lang="en-GB" dirty="0"/>
          </a:p>
        </p:txBody>
      </p:sp>
      <p:pic>
        <p:nvPicPr>
          <p:cNvPr id="10" name="Picture 7" descr="C:\Users\Catherine\Pictures\OER Africa\SAIDE logo.jpg">
            <a:extLst>
              <a:ext uri="{FF2B5EF4-FFF2-40B4-BE49-F238E27FC236}">
                <a16:creationId xmlns:a16="http://schemas.microsoft.com/office/drawing/2014/main" id="{5BDB84C2-D506-754A-93EA-0DBAAF3FA944}"/>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439890" y="6226038"/>
            <a:ext cx="124691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E702A5BB-9ED2-874F-8B18-21F73B87EA1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134598"/>
            <a:ext cx="1343937" cy="548640"/>
          </a:xfrm>
          <a:prstGeom prst="rect">
            <a:avLst/>
          </a:prstGeom>
        </p:spPr>
      </p:pic>
      <p:pic>
        <p:nvPicPr>
          <p:cNvPr id="12" name="Picture 6" descr="logo_drafts v7 feb25.jpg">
            <a:extLst>
              <a:ext uri="{FF2B5EF4-FFF2-40B4-BE49-F238E27FC236}">
                <a16:creationId xmlns:a16="http://schemas.microsoft.com/office/drawing/2014/main" id="{E4C55B5B-01B1-BB43-8DED-9AB6A3914DDD}"/>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l="7031" t="13235" r="67188" b="67068"/>
          <a:stretch>
            <a:fillRect/>
          </a:stretch>
        </p:blipFill>
        <p:spPr bwMode="auto">
          <a:xfrm>
            <a:off x="4701678" y="6147070"/>
            <a:ext cx="1408177"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D3ED0A3-E6C3-7E45-82AE-FC55C9AF553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124200" y="6134598"/>
            <a:ext cx="1273745" cy="640080"/>
          </a:xfrm>
          <a:prstGeom prst="rect">
            <a:avLst/>
          </a:prstGeom>
        </p:spPr>
      </p:pic>
    </p:spTree>
    <p:extLst>
      <p:ext uri="{BB962C8B-B14F-4D97-AF65-F5344CB8AC3E}">
        <p14:creationId xmlns:p14="http://schemas.microsoft.com/office/powerpoint/2010/main" val="10306589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20D528-A5C1-7D48-82A2-2DA0F884A29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793695-E8E3-E84D-B404-57BF7ACC5E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77D2A-FAAB-5645-8BE9-2F57C9E8586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7A987-1231-404E-9CFF-49002A589D4F}" type="datetimeFigureOut">
              <a:rPr lang="en-US" smtClean="0"/>
              <a:t>5/22/2019</a:t>
            </a:fld>
            <a:endParaRPr lang="en-US"/>
          </a:p>
        </p:txBody>
      </p:sp>
      <p:sp>
        <p:nvSpPr>
          <p:cNvPr id="5" name="Footer Placeholder 4">
            <a:extLst>
              <a:ext uri="{FF2B5EF4-FFF2-40B4-BE49-F238E27FC236}">
                <a16:creationId xmlns:a16="http://schemas.microsoft.com/office/drawing/2014/main" id="{5F6044D1-D942-4C44-8182-A57FBCFB17A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6A3B03-95E9-F945-B472-0A1209F552E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A16B5-116A-7F46-A85A-B60A0893B46E}" type="slidenum">
              <a:rPr lang="en-US" smtClean="0"/>
              <a:t>‹#›</a:t>
            </a:fld>
            <a:endParaRPr lang="en-US"/>
          </a:p>
        </p:txBody>
      </p:sp>
    </p:spTree>
    <p:extLst>
      <p:ext uri="{BB962C8B-B14F-4D97-AF65-F5344CB8AC3E}">
        <p14:creationId xmlns:p14="http://schemas.microsoft.com/office/powerpoint/2010/main" val="324946390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irstyvg@nba.co.za" TargetMode="External"/><Relationship Id="rId2" Type="http://schemas.openxmlformats.org/officeDocument/2006/relationships/hyperlink" Target="mailto:levey180@gmail.com" TargetMode="Externa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ko-konnect.org.ng/libsens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ndico.wacren.net/event/77/contributions/552/attachments/403/500/WACREN_Region_Interim_Report_Final.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toryweaver.org.in/v0/blog_posts/37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toryweaver.org.in/publishers/3186-aflia"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arlyliteracynetwork.org/system/files/resourcefiles/Report%20on%20NBA%20Community%20Libraries%20Project%20with%20links.pdf?file=1&amp;type=node&amp;id=104&amp;for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eb.aflia.net/" TargetMode="External"/><Relationship Id="rId7" Type="http://schemas.openxmlformats.org/officeDocument/2006/relationships/hyperlink" Target="http://www.earlyliteracynetwork.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nba.co.za/" TargetMode="External"/><Relationship Id="rId5" Type="http://schemas.openxmlformats.org/officeDocument/2006/relationships/hyperlink" Target="https://www.saide.org.za/" TargetMode="External"/><Relationship Id="rId4" Type="http://schemas.openxmlformats.org/officeDocument/2006/relationships/hyperlink" Target="http://www.oerafrica.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www.somabookcafe.com/watoto-na-vitab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somabookcafe.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somabookcafe.com/watoto-na-vitabu-at-book-bazaar-april-2019/"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hyperlink" Target="https://creativecommons.org/licenses/" TargetMode="Externa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hyperlink" Target="https://storyweaver.org.in/" TargetMode="External"/><Relationship Id="rId2" Type="http://schemas.openxmlformats.org/officeDocument/2006/relationships/hyperlink" Target="https://www.africanstorybook.org/" TargetMode="External"/><Relationship Id="rId1" Type="http://schemas.openxmlformats.org/officeDocument/2006/relationships/slideLayout" Target="../slideLayouts/slideLayout2.xml"/><Relationship Id="rId5" Type="http://schemas.openxmlformats.org/officeDocument/2006/relationships/hyperlink" Target="https://africanfossils.org/" TargetMode="External"/><Relationship Id="rId4" Type="http://schemas.openxmlformats.org/officeDocument/2006/relationships/hyperlink" Target="http://freemusicarchiv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libguides.wits.ac.za/Open_Educational_Resource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unn.edu.ng/unn-oer-upload-and-win-competi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ir.knust.edu.gh/" TargetMode="External"/><Relationship Id="rId2" Type="http://schemas.openxmlformats.org/officeDocument/2006/relationships/hyperlink" Target="https://www.infotoday.eu/PressRelease/BioMed-Central-announces-Open-Access-Advocate-of-the-Year-27614.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8984-9DB4-2A4E-A010-0DCF1A3FFB03}"/>
              </a:ext>
            </a:extLst>
          </p:cNvPr>
          <p:cNvSpPr txBox="1">
            <a:spLocks/>
          </p:cNvSpPr>
          <p:nvPr/>
        </p:nvSpPr>
        <p:spPr>
          <a:xfrm>
            <a:off x="1979712" y="332656"/>
            <a:ext cx="6768751" cy="5010179"/>
          </a:xfrm>
          <a:prstGeom prst="rect">
            <a:avLst/>
          </a:prstGeom>
        </p:spPr>
        <p:txBody>
          <a:bodyPr rtlCol="0"/>
          <a:lstStyle/>
          <a:p>
            <a:pPr lvl="0" algn="r">
              <a:spcBef>
                <a:spcPct val="0"/>
              </a:spcBef>
              <a:defRPr/>
            </a:pPr>
            <a:r>
              <a:rPr lang="en-GB" sz="3200" dirty="0">
                <a:solidFill>
                  <a:srgbClr val="F6821F"/>
                </a:solidFill>
              </a:rPr>
              <a:t>Librarians, Communities </a:t>
            </a:r>
          </a:p>
          <a:p>
            <a:pPr lvl="0" algn="r">
              <a:spcBef>
                <a:spcPct val="0"/>
              </a:spcBef>
              <a:defRPr/>
            </a:pPr>
            <a:r>
              <a:rPr lang="en-GB" sz="3200" dirty="0">
                <a:solidFill>
                  <a:srgbClr val="F6821F"/>
                </a:solidFill>
              </a:rPr>
              <a:t>and Open Licensing: </a:t>
            </a:r>
          </a:p>
          <a:p>
            <a:pPr lvl="0" algn="r">
              <a:spcBef>
                <a:spcPct val="0"/>
              </a:spcBef>
              <a:defRPr/>
            </a:pPr>
            <a:r>
              <a:rPr lang="en-GB" sz="3200" dirty="0">
                <a:solidFill>
                  <a:srgbClr val="F6821F"/>
                </a:solidFill>
              </a:rPr>
              <a:t>How Do the Pieces Fit Together?</a:t>
            </a:r>
          </a:p>
          <a:p>
            <a:pPr lvl="0" algn="r">
              <a:spcBef>
                <a:spcPct val="0"/>
              </a:spcBef>
              <a:defRPr/>
            </a:pPr>
            <a:endParaRPr kumimoji="0" lang="en-GB" sz="3200" b="1" i="0" u="none" strike="noStrike" kern="0" cap="none" spc="0" normalizeH="0" baseline="0" noProof="0" dirty="0">
              <a:ln>
                <a:noFill/>
              </a:ln>
              <a:solidFill>
                <a:srgbClr val="F6821F"/>
              </a:solidFill>
              <a:effectLst>
                <a:outerShdw blurRad="38100" dist="38100" dir="2700000" algn="tl">
                  <a:srgbClr val="000000">
                    <a:alpha val="43137"/>
                  </a:srgbClr>
                </a:outerShdw>
              </a:effectLst>
              <a:uLnTx/>
              <a:uFillTx/>
            </a:endParaRPr>
          </a:p>
          <a:p>
            <a:pPr algn="r"/>
            <a:r>
              <a:rPr lang="en-GB" altLang="en-US" sz="2400" dirty="0">
                <a:solidFill>
                  <a:srgbClr val="F6821F"/>
                </a:solidFill>
                <a:latin typeface="+mj-lt"/>
              </a:rPr>
              <a:t>Lisbeth Levey (</a:t>
            </a:r>
            <a:r>
              <a:rPr lang="en-GB" altLang="en-US" sz="2400" dirty="0">
                <a:solidFill>
                  <a:srgbClr val="F6821F"/>
                </a:solidFill>
                <a:latin typeface="+mj-lt"/>
                <a:hlinkClick r:id="rId2"/>
              </a:rPr>
              <a:t>levey180@gmail.com</a:t>
            </a:r>
            <a:r>
              <a:rPr lang="en-GB" altLang="en-US" sz="2400" dirty="0">
                <a:solidFill>
                  <a:srgbClr val="F6821F"/>
                </a:solidFill>
                <a:latin typeface="+mj-lt"/>
              </a:rPr>
              <a:t>)</a:t>
            </a:r>
          </a:p>
          <a:p>
            <a:pPr algn="r"/>
            <a:r>
              <a:rPr lang="en-GB" altLang="en-US" sz="2400" dirty="0">
                <a:solidFill>
                  <a:srgbClr val="F6821F"/>
                </a:solidFill>
                <a:latin typeface="+mj-lt"/>
              </a:rPr>
              <a:t>Kirsty von Gogh (</a:t>
            </a:r>
            <a:r>
              <a:rPr lang="en-GB" altLang="en-US" sz="2400" dirty="0">
                <a:solidFill>
                  <a:srgbClr val="F6821F"/>
                </a:solidFill>
                <a:latin typeface="+mj-lt"/>
                <a:hlinkClick r:id="rId3"/>
              </a:rPr>
              <a:t>kirstyvg@nba.co.za</a:t>
            </a:r>
            <a:r>
              <a:rPr lang="en-GB" altLang="en-US" sz="2400" dirty="0">
                <a:solidFill>
                  <a:srgbClr val="F6821F"/>
                </a:solidFill>
                <a:latin typeface="+mj-lt"/>
              </a:rPr>
              <a:t>) </a:t>
            </a:r>
          </a:p>
          <a:p>
            <a:pPr algn="r"/>
            <a:endParaRPr lang="en-GB" altLang="en-US" sz="2400" dirty="0">
              <a:solidFill>
                <a:srgbClr val="F6821F"/>
              </a:solidFill>
              <a:latin typeface="+mj-lt"/>
            </a:endParaRPr>
          </a:p>
          <a:p>
            <a:pPr algn="r"/>
            <a:r>
              <a:rPr lang="en-GB" altLang="en-US" sz="2400" dirty="0">
                <a:solidFill>
                  <a:srgbClr val="F6821F"/>
                </a:solidFill>
                <a:latin typeface="+mj-lt"/>
              </a:rPr>
              <a:t>5</a:t>
            </a:r>
            <a:r>
              <a:rPr lang="en-GB" altLang="en-US" sz="2400" baseline="30000" dirty="0">
                <a:solidFill>
                  <a:srgbClr val="F6821F"/>
                </a:solidFill>
                <a:latin typeface="+mj-lt"/>
              </a:rPr>
              <a:t>th</a:t>
            </a:r>
            <a:r>
              <a:rPr lang="en-GB" altLang="en-US" sz="2400" dirty="0">
                <a:solidFill>
                  <a:srgbClr val="F6821F"/>
                </a:solidFill>
                <a:latin typeface="+mj-lt"/>
              </a:rPr>
              <a:t> African Library Summit &amp; </a:t>
            </a:r>
          </a:p>
          <a:p>
            <a:pPr algn="r"/>
            <a:r>
              <a:rPr lang="en-GB" altLang="en-US" sz="2400" dirty="0">
                <a:solidFill>
                  <a:srgbClr val="F6821F"/>
                </a:solidFill>
                <a:latin typeface="+mj-lt"/>
              </a:rPr>
              <a:t>3</a:t>
            </a:r>
            <a:r>
              <a:rPr lang="en-GB" altLang="en-US" sz="2400" baseline="30000" dirty="0">
                <a:solidFill>
                  <a:srgbClr val="F6821F"/>
                </a:solidFill>
                <a:latin typeface="+mj-lt"/>
              </a:rPr>
              <a:t>rd</a:t>
            </a:r>
            <a:r>
              <a:rPr lang="en-GB" altLang="en-US" sz="2400" dirty="0">
                <a:solidFill>
                  <a:srgbClr val="F6821F"/>
                </a:solidFill>
                <a:latin typeface="+mj-lt"/>
              </a:rPr>
              <a:t> </a:t>
            </a:r>
            <a:r>
              <a:rPr lang="en-GB" altLang="en-US" sz="2400" dirty="0" err="1">
                <a:solidFill>
                  <a:srgbClr val="F6821F"/>
                </a:solidFill>
                <a:latin typeface="+mj-lt"/>
              </a:rPr>
              <a:t>AfLIA</a:t>
            </a:r>
            <a:r>
              <a:rPr lang="en-GB" altLang="en-US" sz="2400" dirty="0">
                <a:solidFill>
                  <a:srgbClr val="F6821F"/>
                </a:solidFill>
                <a:latin typeface="+mj-lt"/>
              </a:rPr>
              <a:t> Conference</a:t>
            </a:r>
          </a:p>
          <a:p>
            <a:pPr algn="r"/>
            <a:r>
              <a:rPr lang="en-GB" altLang="en-US" sz="2400" dirty="0">
                <a:solidFill>
                  <a:srgbClr val="F6821F"/>
                </a:solidFill>
                <a:latin typeface="+mj-lt"/>
              </a:rPr>
              <a:t>Nairobi, Kenya, Weston Hotel</a:t>
            </a:r>
          </a:p>
          <a:p>
            <a:pPr algn="r"/>
            <a:r>
              <a:rPr lang="en-GB" altLang="en-US" sz="2400" dirty="0">
                <a:solidFill>
                  <a:srgbClr val="F6821F"/>
                </a:solidFill>
                <a:latin typeface="+mj-lt"/>
              </a:rPr>
              <a:t>22 May 2019 </a:t>
            </a:r>
          </a:p>
          <a:p>
            <a:pPr lvl="0" algn="r">
              <a:spcBef>
                <a:spcPct val="0"/>
              </a:spcBef>
              <a:defRPr/>
            </a:pPr>
            <a:endParaRPr kumimoji="0" lang="en-GB" sz="3200" b="1" i="0" u="none" strike="noStrike" kern="0" cap="none" spc="0" normalizeH="0" baseline="0" noProof="0" dirty="0">
              <a:ln>
                <a:noFill/>
              </a:ln>
              <a:solidFill>
                <a:srgbClr val="F5801F"/>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1484442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A123-29F6-8748-B9C6-F208A04E669B}"/>
              </a:ext>
            </a:extLst>
          </p:cNvPr>
          <p:cNvSpPr>
            <a:spLocks noGrp="1"/>
          </p:cNvSpPr>
          <p:nvPr>
            <p:ph type="title"/>
          </p:nvPr>
        </p:nvSpPr>
        <p:spPr/>
        <p:txBody>
          <a:bodyPr>
            <a:normAutofit fontScale="90000"/>
          </a:bodyPr>
          <a:lstStyle/>
          <a:p>
            <a:r>
              <a:rPr lang="en-US" dirty="0"/>
              <a:t>Librarians form strategic alliances: </a:t>
            </a:r>
            <a:r>
              <a:rPr lang="en-US" dirty="0" err="1"/>
              <a:t>LIBSENSE</a:t>
            </a:r>
            <a:endParaRPr lang="en-US" dirty="0"/>
          </a:p>
        </p:txBody>
      </p:sp>
      <p:sp>
        <p:nvSpPr>
          <p:cNvPr id="3" name="Content Placeholder 2">
            <a:extLst>
              <a:ext uri="{FF2B5EF4-FFF2-40B4-BE49-F238E27FC236}">
                <a16:creationId xmlns:a16="http://schemas.microsoft.com/office/drawing/2014/main" id="{CF7B85E7-EAC7-F442-96E6-55BB0E8ECE58}"/>
              </a:ext>
            </a:extLst>
          </p:cNvPr>
          <p:cNvSpPr>
            <a:spLocks noGrp="1"/>
          </p:cNvSpPr>
          <p:nvPr>
            <p:ph idx="1"/>
          </p:nvPr>
        </p:nvSpPr>
        <p:spPr>
          <a:xfrm>
            <a:off x="457200" y="1681156"/>
            <a:ext cx="8229600" cy="4525963"/>
          </a:xfrm>
        </p:spPr>
        <p:txBody>
          <a:bodyPr>
            <a:normAutofit fontScale="92500" lnSpcReduction="20000"/>
          </a:bodyPr>
          <a:lstStyle/>
          <a:p>
            <a:r>
              <a:rPr lang="en-US" dirty="0" err="1">
                <a:hlinkClick r:id="rId2"/>
              </a:rPr>
              <a:t>LIBSENSE</a:t>
            </a:r>
            <a:r>
              <a:rPr lang="en-US" dirty="0"/>
              <a:t> is an initiative that brings together university librarians and Africa’s NRENs in support of open access and open science.</a:t>
            </a:r>
          </a:p>
          <a:p>
            <a:r>
              <a:rPr lang="en-US" dirty="0" err="1"/>
              <a:t>LIBSENSE</a:t>
            </a:r>
            <a:r>
              <a:rPr lang="en-US" dirty="0"/>
              <a:t> is surveying African universities on their repositories and policies.</a:t>
            </a:r>
          </a:p>
          <a:p>
            <a:r>
              <a:rPr lang="en-US" dirty="0" err="1"/>
              <a:t>LIBSENSE</a:t>
            </a:r>
            <a:r>
              <a:rPr lang="en-US" dirty="0"/>
              <a:t> is drafting an MOU between libraries and NRENs.</a:t>
            </a:r>
          </a:p>
          <a:p>
            <a:r>
              <a:rPr lang="en-US" dirty="0" err="1"/>
              <a:t>LIBSENSE</a:t>
            </a:r>
            <a:r>
              <a:rPr lang="en-US" dirty="0"/>
              <a:t> will identify national, regional, and international priorities; sketch out activities; and define a framework for communications and collaboration across Africa.</a:t>
            </a:r>
          </a:p>
        </p:txBody>
      </p:sp>
    </p:spTree>
    <p:extLst>
      <p:ext uri="{BB962C8B-B14F-4D97-AF65-F5344CB8AC3E}">
        <p14:creationId xmlns:p14="http://schemas.microsoft.com/office/powerpoint/2010/main" val="3922567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F6821F"/>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5D6123-3CC8-6643-A0C8-5E115038FCB6}"/>
              </a:ext>
            </a:extLst>
          </p:cNvPr>
          <p:cNvSpPr>
            <a:spLocks noGrp="1"/>
          </p:cNvSpPr>
          <p:nvPr>
            <p:ph type="title"/>
          </p:nvPr>
        </p:nvSpPr>
        <p:spPr>
          <a:xfrm>
            <a:off x="725214" y="1204108"/>
            <a:ext cx="2002054" cy="1781175"/>
          </a:xfrm>
        </p:spPr>
        <p:txBody>
          <a:bodyPr>
            <a:normAutofit/>
          </a:bodyPr>
          <a:lstStyle/>
          <a:p>
            <a:pPr>
              <a:lnSpc>
                <a:spcPct val="90000"/>
              </a:lnSpc>
            </a:pPr>
            <a:r>
              <a:rPr lang="en-US" sz="2800">
                <a:solidFill>
                  <a:srgbClr val="FFFFFF"/>
                </a:solidFill>
              </a:rPr>
              <a:t>University librarians run repositories</a:t>
            </a:r>
          </a:p>
        </p:txBody>
      </p:sp>
      <p:sp>
        <p:nvSpPr>
          <p:cNvPr id="10" name="Content Placeholder 9">
            <a:extLst>
              <a:ext uri="{FF2B5EF4-FFF2-40B4-BE49-F238E27FC236}">
                <a16:creationId xmlns:a16="http://schemas.microsoft.com/office/drawing/2014/main" id="{C75C2C3F-D494-4086-82C1-4EC421EF1B20}"/>
              </a:ext>
            </a:extLst>
          </p:cNvPr>
          <p:cNvSpPr>
            <a:spLocks noGrp="1"/>
          </p:cNvSpPr>
          <p:nvPr>
            <p:ph idx="1"/>
          </p:nvPr>
        </p:nvSpPr>
        <p:spPr>
          <a:xfrm>
            <a:off x="469632" y="3355130"/>
            <a:ext cx="2575317" cy="2954190"/>
          </a:xfrm>
        </p:spPr>
        <p:txBody>
          <a:bodyPr>
            <a:noAutofit/>
          </a:bodyPr>
          <a:lstStyle/>
          <a:p>
            <a:pPr marL="0" indent="0">
              <a:buNone/>
            </a:pPr>
            <a:r>
              <a:rPr lang="en-US" sz="1800" dirty="0"/>
              <a:t>KU institutional repository. Almost 14,000 resources, all with a CC licence. In a </a:t>
            </a:r>
            <a:r>
              <a:rPr lang="en-US" sz="1800" dirty="0">
                <a:hlinkClick r:id="rId3"/>
              </a:rPr>
              <a:t>LIBSENSE</a:t>
            </a:r>
            <a:r>
              <a:rPr lang="en-US" sz="1800" dirty="0"/>
              <a:t> survey of Central, East, Southern, and West Africa, 83% in East and Southern Africa and 60% in Central and West Africa wrote that their institution has an IR.</a:t>
            </a:r>
          </a:p>
        </p:txBody>
      </p:sp>
      <p:pic>
        <p:nvPicPr>
          <p:cNvPr id="8" name="Content Placeholder 4">
            <a:extLst>
              <a:ext uri="{FF2B5EF4-FFF2-40B4-BE49-F238E27FC236}">
                <a16:creationId xmlns:a16="http://schemas.microsoft.com/office/drawing/2014/main" id="{542A79A8-CF38-374D-B75F-4F30AC1204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470" y="937042"/>
            <a:ext cx="5486401" cy="3840480"/>
          </a:xfrm>
          <a:prstGeom prst="rect">
            <a:avLst/>
          </a:prstGeom>
          <a:ln>
            <a:solidFill>
              <a:srgbClr val="7F8639"/>
            </a:solidFill>
          </a:ln>
        </p:spPr>
      </p:pic>
    </p:spTree>
    <p:extLst>
      <p:ext uri="{BB962C8B-B14F-4D97-AF65-F5344CB8AC3E}">
        <p14:creationId xmlns:p14="http://schemas.microsoft.com/office/powerpoint/2010/main" val="181642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F9D7-7610-5641-B599-7352C5E71D94}"/>
              </a:ext>
            </a:extLst>
          </p:cNvPr>
          <p:cNvSpPr>
            <a:spLocks noGrp="1"/>
          </p:cNvSpPr>
          <p:nvPr>
            <p:ph type="title"/>
          </p:nvPr>
        </p:nvSpPr>
        <p:spPr/>
        <p:txBody>
          <a:bodyPr>
            <a:normAutofit/>
          </a:bodyPr>
          <a:lstStyle/>
          <a:p>
            <a:r>
              <a:rPr lang="en-US" dirty="0"/>
              <a:t>What about OER and OA policies?</a:t>
            </a:r>
          </a:p>
        </p:txBody>
      </p:sp>
      <p:pic>
        <p:nvPicPr>
          <p:cNvPr id="5" name="Content Placeholder 4">
            <a:extLst>
              <a:ext uri="{FF2B5EF4-FFF2-40B4-BE49-F238E27FC236}">
                <a16:creationId xmlns:a16="http://schemas.microsoft.com/office/drawing/2014/main" id="{1874FCC8-5EC5-A84C-9385-5E9CEE5CE7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556792"/>
            <a:ext cx="8229600" cy="4012819"/>
          </a:xfrm>
          <a:ln>
            <a:solidFill>
              <a:srgbClr val="7F8639"/>
            </a:solidFill>
          </a:ln>
        </p:spPr>
      </p:pic>
      <p:sp>
        <p:nvSpPr>
          <p:cNvPr id="6" name="TextBox 5">
            <a:extLst>
              <a:ext uri="{FF2B5EF4-FFF2-40B4-BE49-F238E27FC236}">
                <a16:creationId xmlns:a16="http://schemas.microsoft.com/office/drawing/2014/main" id="{EEE0C431-11B1-C74D-A0E1-FFE27A1459AF}"/>
              </a:ext>
            </a:extLst>
          </p:cNvPr>
          <p:cNvSpPr txBox="1"/>
          <p:nvPr/>
        </p:nvSpPr>
        <p:spPr>
          <a:xfrm>
            <a:off x="539552" y="5877272"/>
            <a:ext cx="8229600" cy="646331"/>
          </a:xfrm>
          <a:prstGeom prst="rect">
            <a:avLst/>
          </a:prstGeom>
          <a:noFill/>
        </p:spPr>
        <p:txBody>
          <a:bodyPr wrap="square" rtlCol="0">
            <a:spAutoFit/>
          </a:bodyPr>
          <a:lstStyle/>
          <a:p>
            <a:r>
              <a:rPr lang="en-US" dirty="0">
                <a:solidFill>
                  <a:srgbClr val="2773A5"/>
                </a:solidFill>
              </a:rPr>
              <a:t>From the same LIBSENSE survey. But many of these OA policies are not available online. In addition, information on OER policies is not readily available.</a:t>
            </a:r>
          </a:p>
        </p:txBody>
      </p:sp>
    </p:spTree>
    <p:extLst>
      <p:ext uri="{BB962C8B-B14F-4D97-AF65-F5344CB8AC3E}">
        <p14:creationId xmlns:p14="http://schemas.microsoft.com/office/powerpoint/2010/main" val="3731755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0EC0-3366-1B4C-93FF-090EFB100125}"/>
              </a:ext>
            </a:extLst>
          </p:cNvPr>
          <p:cNvSpPr>
            <a:spLocks noGrp="1"/>
          </p:cNvSpPr>
          <p:nvPr>
            <p:ph type="title"/>
          </p:nvPr>
        </p:nvSpPr>
        <p:spPr>
          <a:xfrm>
            <a:off x="457200" y="274638"/>
            <a:ext cx="8435280" cy="1143000"/>
          </a:xfrm>
        </p:spPr>
        <p:txBody>
          <a:bodyPr>
            <a:normAutofit fontScale="90000"/>
          </a:bodyPr>
          <a:lstStyle/>
          <a:p>
            <a:r>
              <a:rPr lang="en-US" dirty="0"/>
              <a:t>Librarians working with and for children</a:t>
            </a:r>
          </a:p>
        </p:txBody>
      </p:sp>
      <p:sp>
        <p:nvSpPr>
          <p:cNvPr id="3" name="Content Placeholder 2">
            <a:extLst>
              <a:ext uri="{FF2B5EF4-FFF2-40B4-BE49-F238E27FC236}">
                <a16:creationId xmlns:a16="http://schemas.microsoft.com/office/drawing/2014/main" id="{9E98CA7A-8B27-0049-87DF-BAA6F652FE44}"/>
              </a:ext>
            </a:extLst>
          </p:cNvPr>
          <p:cNvSpPr>
            <a:spLocks noGrp="1"/>
          </p:cNvSpPr>
          <p:nvPr>
            <p:ph idx="1"/>
          </p:nvPr>
        </p:nvSpPr>
        <p:spPr/>
        <p:txBody>
          <a:bodyPr/>
          <a:lstStyle/>
          <a:p>
            <a:r>
              <a:rPr lang="en-US" dirty="0"/>
              <a:t>In 2018, </a:t>
            </a:r>
            <a:r>
              <a:rPr lang="en-US" dirty="0" err="1"/>
              <a:t>AfLIA</a:t>
            </a:r>
            <a:r>
              <a:rPr lang="en-US" dirty="0"/>
              <a:t> won a </a:t>
            </a:r>
            <a:r>
              <a:rPr lang="en-US" dirty="0" err="1">
                <a:hlinkClick r:id="rId3"/>
              </a:rPr>
              <a:t>StoryWeaver</a:t>
            </a:r>
            <a:r>
              <a:rPr lang="en-US" dirty="0"/>
              <a:t> award to translate stories into African languages.</a:t>
            </a:r>
          </a:p>
          <a:p>
            <a:r>
              <a:rPr lang="en-US" dirty="0"/>
              <a:t>Over 200 stories have been translated into numerous African languages.</a:t>
            </a:r>
          </a:p>
          <a:p>
            <a:r>
              <a:rPr lang="en-US" dirty="0" err="1"/>
              <a:t>AfLIA</a:t>
            </a:r>
            <a:r>
              <a:rPr lang="en-US" dirty="0"/>
              <a:t> organized  translation “hackathons” to train language teams, who will train others.</a:t>
            </a:r>
          </a:p>
          <a:p>
            <a:r>
              <a:rPr lang="en-US" dirty="0"/>
              <a:t>Work will continue in more African countries.</a:t>
            </a:r>
          </a:p>
        </p:txBody>
      </p:sp>
    </p:spTree>
    <p:extLst>
      <p:ext uri="{BB962C8B-B14F-4D97-AF65-F5344CB8AC3E}">
        <p14:creationId xmlns:p14="http://schemas.microsoft.com/office/powerpoint/2010/main" val="1634608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4936B-DFCF-4B45-A00C-9A796DF931EE}"/>
              </a:ext>
            </a:extLst>
          </p:cNvPr>
          <p:cNvSpPr>
            <a:spLocks noGrp="1"/>
          </p:cNvSpPr>
          <p:nvPr>
            <p:ph type="title"/>
          </p:nvPr>
        </p:nvSpPr>
        <p:spPr/>
        <p:txBody>
          <a:bodyPr/>
          <a:lstStyle/>
          <a:p>
            <a:r>
              <a:rPr lang="en-US" dirty="0" err="1"/>
              <a:t>AfLIA</a:t>
            </a:r>
            <a:r>
              <a:rPr lang="en-US" dirty="0"/>
              <a:t> </a:t>
            </a:r>
            <a:r>
              <a:rPr lang="en-US" dirty="0" err="1"/>
              <a:t>StoryWeaver</a:t>
            </a:r>
            <a:r>
              <a:rPr lang="en-US" dirty="0"/>
              <a:t> page</a:t>
            </a:r>
          </a:p>
        </p:txBody>
      </p:sp>
      <p:pic>
        <p:nvPicPr>
          <p:cNvPr id="5" name="Content Placeholder 4">
            <a:extLst>
              <a:ext uri="{FF2B5EF4-FFF2-40B4-BE49-F238E27FC236}">
                <a16:creationId xmlns:a16="http://schemas.microsoft.com/office/drawing/2014/main" id="{477ADE0E-A62D-8D41-A293-95287CDF7E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2214" y="1340768"/>
            <a:ext cx="6199573" cy="4937760"/>
          </a:xfrm>
          <a:ln>
            <a:solidFill>
              <a:srgbClr val="7F8639"/>
            </a:solidFill>
          </a:ln>
        </p:spPr>
      </p:pic>
      <p:sp>
        <p:nvSpPr>
          <p:cNvPr id="6" name="TextBox 5">
            <a:extLst>
              <a:ext uri="{FF2B5EF4-FFF2-40B4-BE49-F238E27FC236}">
                <a16:creationId xmlns:a16="http://schemas.microsoft.com/office/drawing/2014/main" id="{CB241E21-7A1E-CF46-9656-811C0613BDD0}"/>
              </a:ext>
            </a:extLst>
          </p:cNvPr>
          <p:cNvSpPr txBox="1"/>
          <p:nvPr/>
        </p:nvSpPr>
        <p:spPr>
          <a:xfrm>
            <a:off x="2217349" y="6308725"/>
            <a:ext cx="4709303" cy="369332"/>
          </a:xfrm>
          <a:prstGeom prst="rect">
            <a:avLst/>
          </a:prstGeom>
          <a:noFill/>
        </p:spPr>
        <p:txBody>
          <a:bodyPr wrap="none" rtlCol="0">
            <a:spAutoFit/>
          </a:bodyPr>
          <a:lstStyle/>
          <a:p>
            <a:r>
              <a:rPr lang="en-US" dirty="0">
                <a:hlinkClick r:id="rId3"/>
              </a:rPr>
              <a:t>https://storyweaver.org.in/publishers/3186-aflia</a:t>
            </a:r>
            <a:endParaRPr lang="en-US" dirty="0"/>
          </a:p>
        </p:txBody>
      </p:sp>
    </p:spTree>
    <p:extLst>
      <p:ext uri="{BB962C8B-B14F-4D97-AF65-F5344CB8AC3E}">
        <p14:creationId xmlns:p14="http://schemas.microsoft.com/office/powerpoint/2010/main" val="220303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24038-5C74-4849-AA8A-9473CA379191}"/>
              </a:ext>
            </a:extLst>
          </p:cNvPr>
          <p:cNvSpPr>
            <a:spLocks noGrp="1"/>
          </p:cNvSpPr>
          <p:nvPr>
            <p:ph type="title"/>
          </p:nvPr>
        </p:nvSpPr>
        <p:spPr/>
        <p:txBody>
          <a:bodyPr>
            <a:normAutofit fontScale="90000"/>
          </a:bodyPr>
          <a:lstStyle/>
          <a:p>
            <a:r>
              <a:rPr lang="en-US" dirty="0"/>
              <a:t>Librarians and communities working together to write children’s stories</a:t>
            </a:r>
          </a:p>
        </p:txBody>
      </p:sp>
      <p:sp>
        <p:nvSpPr>
          <p:cNvPr id="3" name="Content Placeholder 2">
            <a:extLst>
              <a:ext uri="{FF2B5EF4-FFF2-40B4-BE49-F238E27FC236}">
                <a16:creationId xmlns:a16="http://schemas.microsoft.com/office/drawing/2014/main" id="{65DC825F-EE75-E44B-BA5D-5F66F116B99B}"/>
              </a:ext>
            </a:extLst>
          </p:cNvPr>
          <p:cNvSpPr>
            <a:spLocks noGrp="1"/>
          </p:cNvSpPr>
          <p:nvPr>
            <p:ph idx="1"/>
          </p:nvPr>
        </p:nvSpPr>
        <p:spPr/>
        <p:txBody>
          <a:bodyPr>
            <a:normAutofit fontScale="92500" lnSpcReduction="10000"/>
          </a:bodyPr>
          <a:lstStyle/>
          <a:p>
            <a:r>
              <a:rPr lang="en-US" dirty="0"/>
              <a:t>CODE Ethiopia, an NGO in Addis Ababa, works with 97 community libraries throughout Ethiopia.</a:t>
            </a:r>
          </a:p>
          <a:p>
            <a:r>
              <a:rPr lang="en-US" dirty="0"/>
              <a:t>CODE Ethiopia is collaborating with NBA on a project to collaborate with local librarians, teachers, and communities to develop and write openly licensed stories for young children.</a:t>
            </a:r>
          </a:p>
          <a:p>
            <a:r>
              <a:rPr lang="en-US" dirty="0"/>
              <a:t>Members of the community will write the stories in mother-tongue languages. The teachers, librarians, and CODE Ethiopia ensure quality control before the stories are published.  </a:t>
            </a:r>
          </a:p>
        </p:txBody>
      </p:sp>
    </p:spTree>
    <p:extLst>
      <p:ext uri="{BB962C8B-B14F-4D97-AF65-F5344CB8AC3E}">
        <p14:creationId xmlns:p14="http://schemas.microsoft.com/office/powerpoint/2010/main" val="512829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FA438-8122-A642-8B17-330D4B106083}"/>
              </a:ext>
            </a:extLst>
          </p:cNvPr>
          <p:cNvSpPr>
            <a:spLocks noGrp="1"/>
          </p:cNvSpPr>
          <p:nvPr>
            <p:ph type="title"/>
          </p:nvPr>
        </p:nvSpPr>
        <p:spPr/>
        <p:txBody>
          <a:bodyPr/>
          <a:lstStyle/>
          <a:p>
            <a:r>
              <a:rPr lang="en-US" dirty="0"/>
              <a:t>CODE Ethiopia, continued</a:t>
            </a:r>
          </a:p>
        </p:txBody>
      </p:sp>
      <p:sp>
        <p:nvSpPr>
          <p:cNvPr id="3" name="Content Placeholder 2">
            <a:extLst>
              <a:ext uri="{FF2B5EF4-FFF2-40B4-BE49-F238E27FC236}">
                <a16:creationId xmlns:a16="http://schemas.microsoft.com/office/drawing/2014/main" id="{D06D6BF0-9C2D-564F-88C8-3EB397A74FD0}"/>
              </a:ext>
            </a:extLst>
          </p:cNvPr>
          <p:cNvSpPr>
            <a:spLocks noGrp="1"/>
          </p:cNvSpPr>
          <p:nvPr>
            <p:ph idx="1"/>
          </p:nvPr>
        </p:nvSpPr>
        <p:spPr>
          <a:xfrm>
            <a:off x="457200" y="1417638"/>
            <a:ext cx="8229600" cy="4819674"/>
          </a:xfrm>
        </p:spPr>
        <p:txBody>
          <a:bodyPr>
            <a:noAutofit/>
          </a:bodyPr>
          <a:lstStyle/>
          <a:p>
            <a:r>
              <a:rPr lang="en-US" sz="2800" dirty="0"/>
              <a:t>This project is a continuation of one carried out with NBA in 2018. A review of this work will be found at </a:t>
            </a:r>
            <a:r>
              <a:rPr lang="en-US" sz="2800" dirty="0">
                <a:hlinkClick r:id="rId3"/>
              </a:rPr>
              <a:t>http://www.earlyliteracynetwork.org</a:t>
            </a:r>
            <a:r>
              <a:rPr lang="en-US" sz="2800" dirty="0"/>
              <a:t>.</a:t>
            </a:r>
          </a:p>
          <a:p>
            <a:r>
              <a:rPr lang="en-US" sz="2800" dirty="0"/>
              <a:t>Six community libraries are involved – three from last year and three new ones.</a:t>
            </a:r>
          </a:p>
          <a:p>
            <a:r>
              <a:rPr lang="en-US" sz="2800" dirty="0"/>
              <a:t>All of the stories will have a CC licence. They will be loaded on the CE community-library tablets and mounted online.</a:t>
            </a:r>
          </a:p>
        </p:txBody>
      </p:sp>
    </p:spTree>
    <p:extLst>
      <p:ext uri="{BB962C8B-B14F-4D97-AF65-F5344CB8AC3E}">
        <p14:creationId xmlns:p14="http://schemas.microsoft.com/office/powerpoint/2010/main" val="618701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F533B1D9-30E4-0E4C-9166-75B608314F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351" b="11598"/>
          <a:stretch/>
        </p:blipFill>
        <p:spPr>
          <a:xfrm>
            <a:off x="20" y="10"/>
            <a:ext cx="9143980" cy="4666928"/>
          </a:xfrm>
          <a:prstGeom prst="rect">
            <a:avLst/>
          </a:prstGeom>
        </p:spPr>
      </p:pic>
      <p:pic>
        <p:nvPicPr>
          <p:cNvPr id="13" name="Picture 12">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Oval 14">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55C078-80BC-C049-9CD3-BF45BC5B7E07}"/>
              </a:ext>
            </a:extLst>
          </p:cNvPr>
          <p:cNvSpPr>
            <a:spLocks noGrp="1"/>
          </p:cNvSpPr>
          <p:nvPr>
            <p:ph type="title"/>
          </p:nvPr>
        </p:nvSpPr>
        <p:spPr>
          <a:xfrm>
            <a:off x="603748" y="4551037"/>
            <a:ext cx="3766337" cy="1509931"/>
          </a:xfrm>
        </p:spPr>
        <p:txBody>
          <a:bodyPr>
            <a:normAutofit fontScale="90000"/>
          </a:bodyPr>
          <a:lstStyle/>
          <a:p>
            <a:r>
              <a:rPr lang="en-US" sz="3500" dirty="0"/>
              <a:t>CODE Ethiopia workshop in </a:t>
            </a:r>
            <a:r>
              <a:rPr lang="en-US" sz="3600" dirty="0" err="1"/>
              <a:t>Finote</a:t>
            </a:r>
            <a:r>
              <a:rPr lang="en-US" sz="3600" dirty="0"/>
              <a:t> </a:t>
            </a:r>
            <a:r>
              <a:rPr lang="en-US" sz="3600" dirty="0" err="1"/>
              <a:t>Selam</a:t>
            </a:r>
            <a:endParaRPr lang="en-US" sz="3500" dirty="0"/>
          </a:p>
        </p:txBody>
      </p:sp>
      <p:sp>
        <p:nvSpPr>
          <p:cNvPr id="10" name="Content Placeholder 9">
            <a:extLst>
              <a:ext uri="{FF2B5EF4-FFF2-40B4-BE49-F238E27FC236}">
                <a16:creationId xmlns:a16="http://schemas.microsoft.com/office/drawing/2014/main" id="{F4E7A84C-E3F2-4A42-A328-075CCF471B76}"/>
              </a:ext>
            </a:extLst>
          </p:cNvPr>
          <p:cNvSpPr>
            <a:spLocks noGrp="1"/>
          </p:cNvSpPr>
          <p:nvPr>
            <p:ph idx="1"/>
          </p:nvPr>
        </p:nvSpPr>
        <p:spPr>
          <a:xfrm>
            <a:off x="4852685" y="4551037"/>
            <a:ext cx="3694808" cy="1509935"/>
          </a:xfrm>
        </p:spPr>
        <p:txBody>
          <a:bodyPr anchor="ctr">
            <a:normAutofit fontScale="92500" lnSpcReduction="20000"/>
          </a:bodyPr>
          <a:lstStyle/>
          <a:p>
            <a:pPr marL="0" indent="0">
              <a:buNone/>
            </a:pPr>
            <a:r>
              <a:rPr lang="en-US" sz="2400" dirty="0"/>
              <a:t>Participants included librarians, language teachers and school directors from the three new sites (</a:t>
            </a:r>
            <a:r>
              <a:rPr lang="en-US" sz="2400" dirty="0" err="1"/>
              <a:t>Kuy</a:t>
            </a:r>
            <a:r>
              <a:rPr lang="en-US" sz="2400" dirty="0"/>
              <a:t>, </a:t>
            </a:r>
            <a:r>
              <a:rPr lang="en-US" sz="2400" dirty="0" err="1"/>
              <a:t>Durbetie</a:t>
            </a:r>
            <a:r>
              <a:rPr lang="en-US" sz="2400" dirty="0"/>
              <a:t> and </a:t>
            </a:r>
            <a:r>
              <a:rPr lang="en-US" sz="2400" dirty="0" err="1"/>
              <a:t>Finote</a:t>
            </a:r>
            <a:r>
              <a:rPr lang="en-US" sz="2400" dirty="0"/>
              <a:t> </a:t>
            </a:r>
            <a:r>
              <a:rPr lang="en-US" sz="2400" dirty="0" err="1"/>
              <a:t>Selam</a:t>
            </a:r>
            <a:r>
              <a:rPr lang="en-US" sz="2400" dirty="0"/>
              <a:t>).</a:t>
            </a:r>
          </a:p>
          <a:p>
            <a:pPr marL="0" indent="0">
              <a:buNone/>
            </a:pPr>
            <a:endParaRPr lang="en-US" sz="1600" dirty="0"/>
          </a:p>
        </p:txBody>
      </p:sp>
    </p:spTree>
    <p:extLst>
      <p:ext uri="{BB962C8B-B14F-4D97-AF65-F5344CB8AC3E}">
        <p14:creationId xmlns:p14="http://schemas.microsoft.com/office/powerpoint/2010/main" val="1682826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AAF0-4E1C-1844-9472-863B6EF9F333}"/>
              </a:ext>
            </a:extLst>
          </p:cNvPr>
          <p:cNvSpPr>
            <a:spLocks noGrp="1"/>
          </p:cNvSpPr>
          <p:nvPr>
            <p:ph type="title"/>
          </p:nvPr>
        </p:nvSpPr>
        <p:spPr>
          <a:xfrm>
            <a:off x="395536" y="365125"/>
            <a:ext cx="4176464" cy="1692794"/>
          </a:xfrm>
        </p:spPr>
        <p:txBody>
          <a:bodyPr>
            <a:normAutofit fontScale="90000"/>
          </a:bodyPr>
          <a:lstStyle/>
          <a:p>
            <a:r>
              <a:rPr lang="en-US" sz="4100" dirty="0" err="1"/>
              <a:t>Ato</a:t>
            </a:r>
            <a:r>
              <a:rPr lang="en-US" sz="4100" dirty="0"/>
              <a:t> Solomon and the stories he wrote</a:t>
            </a:r>
          </a:p>
        </p:txBody>
      </p:sp>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E8380AE4-D3EC-46C2-9C4A-E180B7A83700}"/>
              </a:ext>
            </a:extLst>
          </p:cNvPr>
          <p:cNvSpPr>
            <a:spLocks noGrp="1"/>
          </p:cNvSpPr>
          <p:nvPr>
            <p:ph idx="1"/>
          </p:nvPr>
        </p:nvSpPr>
        <p:spPr>
          <a:xfrm>
            <a:off x="491490" y="2316479"/>
            <a:ext cx="4080510" cy="4280853"/>
          </a:xfrm>
        </p:spPr>
        <p:txBody>
          <a:bodyPr>
            <a:noAutofit/>
          </a:bodyPr>
          <a:lstStyle/>
          <a:p>
            <a:r>
              <a:rPr lang="en-US" sz="2800" dirty="0" err="1"/>
              <a:t>Ato</a:t>
            </a:r>
            <a:r>
              <a:rPr lang="en-US" sz="2800" dirty="0"/>
              <a:t> Solomon is a retired English teacher and very active in the </a:t>
            </a:r>
            <a:r>
              <a:rPr lang="en-US" sz="2800" dirty="0" err="1"/>
              <a:t>Fitche</a:t>
            </a:r>
            <a:r>
              <a:rPr lang="en-US" sz="2800" dirty="0"/>
              <a:t> Community Library.</a:t>
            </a:r>
          </a:p>
          <a:p>
            <a:r>
              <a:rPr lang="en-US" sz="2800" dirty="0"/>
              <a:t>In this photograph in front of the library, he is shown holding two of his stories with his grandson.</a:t>
            </a:r>
          </a:p>
        </p:txBody>
      </p:sp>
      <p:pic>
        <p:nvPicPr>
          <p:cNvPr id="8" name="Content Placeholder 4">
            <a:extLst>
              <a:ext uri="{FF2B5EF4-FFF2-40B4-BE49-F238E27FC236}">
                <a16:creationId xmlns:a16="http://schemas.microsoft.com/office/drawing/2014/main" id="{BE80FA4F-8E26-4542-A1A4-631341900C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471" r="3473"/>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820895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26AF7BBF-AF8A-1744-A15F-398EFE767C2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298" r="15737"/>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9" name="TextBox 8">
            <a:extLst>
              <a:ext uri="{FF2B5EF4-FFF2-40B4-BE49-F238E27FC236}">
                <a16:creationId xmlns:a16="http://schemas.microsoft.com/office/drawing/2014/main" id="{87B7EBC7-0FC6-CD43-AFD1-9A84798D69E3}"/>
              </a:ext>
            </a:extLst>
          </p:cNvPr>
          <p:cNvSpPr txBox="1"/>
          <p:nvPr/>
        </p:nvSpPr>
        <p:spPr>
          <a:xfrm>
            <a:off x="4716016" y="332656"/>
            <a:ext cx="3888432" cy="6001643"/>
          </a:xfrm>
          <a:prstGeom prst="rect">
            <a:avLst/>
          </a:prstGeom>
          <a:noFill/>
        </p:spPr>
        <p:txBody>
          <a:bodyPr wrap="square" rtlCol="0">
            <a:spAutoFit/>
          </a:bodyPr>
          <a:lstStyle/>
          <a:p>
            <a:r>
              <a:rPr lang="en-US" sz="3200" dirty="0" err="1">
                <a:solidFill>
                  <a:srgbClr val="F6821F"/>
                </a:solidFill>
              </a:rPr>
              <a:t>Ato</a:t>
            </a:r>
            <a:r>
              <a:rPr lang="en-US" sz="3200" dirty="0">
                <a:solidFill>
                  <a:srgbClr val="F6821F"/>
                </a:solidFill>
              </a:rPr>
              <a:t> Solomon’s story about two old women</a:t>
            </a:r>
          </a:p>
          <a:p>
            <a:r>
              <a:rPr lang="en-US" sz="2000" dirty="0" err="1">
                <a:solidFill>
                  <a:srgbClr val="2773A5"/>
                </a:solidFill>
              </a:rPr>
              <a:t>Degitu</a:t>
            </a:r>
            <a:r>
              <a:rPr lang="en-US" sz="2000" dirty="0">
                <a:solidFill>
                  <a:srgbClr val="2773A5"/>
                </a:solidFill>
              </a:rPr>
              <a:t> and </a:t>
            </a:r>
            <a:r>
              <a:rPr lang="en-US" sz="2000" dirty="0" err="1">
                <a:solidFill>
                  <a:srgbClr val="2773A5"/>
                </a:solidFill>
              </a:rPr>
              <a:t>Workitu</a:t>
            </a:r>
            <a:r>
              <a:rPr lang="en-US" sz="2000" dirty="0">
                <a:solidFill>
                  <a:srgbClr val="2773A5"/>
                </a:solidFill>
              </a:rPr>
              <a:t> are neighbors.  </a:t>
            </a:r>
            <a:r>
              <a:rPr lang="en-US" sz="2000" dirty="0" err="1">
                <a:solidFill>
                  <a:srgbClr val="2773A5"/>
                </a:solidFill>
              </a:rPr>
              <a:t>Degitu</a:t>
            </a:r>
            <a:r>
              <a:rPr lang="en-US" sz="2000" dirty="0">
                <a:solidFill>
                  <a:srgbClr val="2773A5"/>
                </a:solidFill>
              </a:rPr>
              <a:t> is poor and begs. </a:t>
            </a:r>
            <a:r>
              <a:rPr lang="en-US" sz="2000" dirty="0" err="1">
                <a:solidFill>
                  <a:srgbClr val="2773A5"/>
                </a:solidFill>
              </a:rPr>
              <a:t>Workitu</a:t>
            </a:r>
            <a:r>
              <a:rPr lang="en-US" sz="2000" dirty="0">
                <a:solidFill>
                  <a:srgbClr val="2773A5"/>
                </a:solidFill>
              </a:rPr>
              <a:t> has three sons who look after her in turn. But one son is careless and </a:t>
            </a:r>
            <a:r>
              <a:rPr lang="en-US" sz="2000" dirty="0" err="1">
                <a:solidFill>
                  <a:srgbClr val="2773A5"/>
                </a:solidFill>
              </a:rPr>
              <a:t>Workitu</a:t>
            </a:r>
            <a:r>
              <a:rPr lang="en-US" sz="2000" dirty="0">
                <a:solidFill>
                  <a:srgbClr val="2773A5"/>
                </a:solidFill>
              </a:rPr>
              <a:t> dies. The sons don’t want to admit what has happened. They take in </a:t>
            </a:r>
            <a:r>
              <a:rPr lang="en-US" sz="2000" dirty="0" err="1">
                <a:solidFill>
                  <a:srgbClr val="2773A5"/>
                </a:solidFill>
              </a:rPr>
              <a:t>Degitu</a:t>
            </a:r>
            <a:r>
              <a:rPr lang="en-US" sz="2000" dirty="0">
                <a:solidFill>
                  <a:srgbClr val="2773A5"/>
                </a:solidFill>
              </a:rPr>
              <a:t> and care for her until she dies after several years. They bury her in front of a crowd of people, who do not know the truth.  The story teaches children:</a:t>
            </a:r>
          </a:p>
          <a:p>
            <a:pPr marL="342900" indent="-342900">
              <a:buFont typeface="Arial" panose="020B0604020202020204" pitchFamily="34" charset="0"/>
              <a:buChar char="•"/>
            </a:pPr>
            <a:r>
              <a:rPr lang="en-US" sz="2000" dirty="0">
                <a:solidFill>
                  <a:srgbClr val="2773A5"/>
                </a:solidFill>
              </a:rPr>
              <a:t>Not to underestimate poor people </a:t>
            </a:r>
          </a:p>
          <a:p>
            <a:pPr marL="342900" indent="-342900">
              <a:buFont typeface="Arial" panose="020B0604020202020204" pitchFamily="34" charset="0"/>
              <a:buChar char="•"/>
            </a:pPr>
            <a:r>
              <a:rPr lang="en-US" sz="2000" dirty="0">
                <a:solidFill>
                  <a:srgbClr val="2773A5"/>
                </a:solidFill>
              </a:rPr>
              <a:t>It is important to take care of parents</a:t>
            </a:r>
          </a:p>
          <a:p>
            <a:pPr marL="342900" indent="-342900">
              <a:buFont typeface="Arial" panose="020B0604020202020204" pitchFamily="34" charset="0"/>
              <a:buChar char="•"/>
            </a:pPr>
            <a:r>
              <a:rPr lang="en-US" sz="2000" dirty="0">
                <a:solidFill>
                  <a:srgbClr val="2773A5"/>
                </a:solidFill>
              </a:rPr>
              <a:t>Our destiny is unknown</a:t>
            </a:r>
          </a:p>
        </p:txBody>
      </p:sp>
    </p:spTree>
    <p:extLst>
      <p:ext uri="{BB962C8B-B14F-4D97-AF65-F5344CB8AC3E}">
        <p14:creationId xmlns:p14="http://schemas.microsoft.com/office/powerpoint/2010/main" val="58317774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95A60-A8BD-E245-BB08-2E26ABFF503B}"/>
              </a:ext>
            </a:extLst>
          </p:cNvPr>
          <p:cNvSpPr>
            <a:spLocks noGrp="1"/>
          </p:cNvSpPr>
          <p:nvPr>
            <p:ph type="title"/>
          </p:nvPr>
        </p:nvSpPr>
        <p:spPr/>
        <p:txBody>
          <a:bodyPr/>
          <a:lstStyle/>
          <a:p>
            <a:r>
              <a:rPr lang="en-US" dirty="0"/>
              <a:t>About this presentation</a:t>
            </a:r>
          </a:p>
        </p:txBody>
      </p:sp>
      <p:sp>
        <p:nvSpPr>
          <p:cNvPr id="3" name="Content Placeholder 2">
            <a:extLst>
              <a:ext uri="{FF2B5EF4-FFF2-40B4-BE49-F238E27FC236}">
                <a16:creationId xmlns:a16="http://schemas.microsoft.com/office/drawing/2014/main" id="{1480A503-F393-4743-BEB0-287533F564F1}"/>
              </a:ext>
            </a:extLst>
          </p:cNvPr>
          <p:cNvSpPr>
            <a:spLocks noGrp="1"/>
          </p:cNvSpPr>
          <p:nvPr>
            <p:ph idx="1"/>
          </p:nvPr>
        </p:nvSpPr>
        <p:spPr>
          <a:xfrm>
            <a:off x="457200" y="1268760"/>
            <a:ext cx="8229600" cy="4857403"/>
          </a:xfrm>
        </p:spPr>
        <p:txBody>
          <a:bodyPr>
            <a:noAutofit/>
          </a:bodyPr>
          <a:lstStyle/>
          <a:p>
            <a:r>
              <a:rPr lang="en-US" sz="2400" dirty="0"/>
              <a:t>This is not a comprehensive review.</a:t>
            </a:r>
          </a:p>
          <a:p>
            <a:r>
              <a:rPr lang="en-US" sz="2400" dirty="0"/>
              <a:t>We are focusing on two areas on which we are working:</a:t>
            </a:r>
          </a:p>
          <a:p>
            <a:pPr lvl="1"/>
            <a:r>
              <a:rPr lang="en-US" sz="2400" dirty="0"/>
              <a:t>Collaboration with </a:t>
            </a:r>
            <a:r>
              <a:rPr lang="en-US" sz="2400" dirty="0">
                <a:hlinkClick r:id="rId3"/>
              </a:rPr>
              <a:t>AfLIA</a:t>
            </a:r>
            <a:r>
              <a:rPr lang="en-US" sz="2400" dirty="0"/>
              <a:t> and university librarians by </a:t>
            </a:r>
            <a:r>
              <a:rPr lang="en-US" sz="2400" dirty="0">
                <a:hlinkClick r:id="rId4"/>
              </a:rPr>
              <a:t>OER Africa</a:t>
            </a:r>
            <a:r>
              <a:rPr lang="en-US" sz="2400" dirty="0"/>
              <a:t>, an initiative of </a:t>
            </a:r>
            <a:r>
              <a:rPr lang="en-US" sz="2400" dirty="0" err="1">
                <a:hlinkClick r:id="rId5"/>
              </a:rPr>
              <a:t>Saide</a:t>
            </a:r>
            <a:endParaRPr lang="en-US" sz="2400" dirty="0"/>
          </a:p>
          <a:p>
            <a:pPr lvl="1"/>
            <a:r>
              <a:rPr lang="en-US" sz="2400" dirty="0"/>
              <a:t>Work by </a:t>
            </a:r>
            <a:r>
              <a:rPr lang="en-US" sz="2400" dirty="0">
                <a:hlinkClick r:id="rId6"/>
              </a:rPr>
              <a:t>Neil Butcher &amp; Associates </a:t>
            </a:r>
            <a:r>
              <a:rPr lang="en-US" sz="2400" dirty="0"/>
              <a:t>(NBA) and the </a:t>
            </a:r>
            <a:r>
              <a:rPr lang="en-US" sz="2400" dirty="0">
                <a:hlinkClick r:id="rId7"/>
              </a:rPr>
              <a:t>Early Literacy Resource Network</a:t>
            </a:r>
            <a:r>
              <a:rPr lang="en-US" sz="2400" dirty="0"/>
              <a:t> (ELRN) on promoting early literacy in mother-tongue languages</a:t>
            </a:r>
          </a:p>
          <a:p>
            <a:r>
              <a:rPr lang="en-US" sz="2400" dirty="0"/>
              <a:t>Open licensing and the importance of librarians to these efforts tie the two examples together and demonstrate how much librarians can contribute.</a:t>
            </a:r>
          </a:p>
          <a:p>
            <a:r>
              <a:rPr lang="en-US" sz="2400" dirty="0"/>
              <a:t>I will be responsible for this introductory section and the one on libraries.  Kirsty will present our work on early literacy.</a:t>
            </a:r>
          </a:p>
        </p:txBody>
      </p:sp>
    </p:spTree>
    <p:extLst>
      <p:ext uri="{BB962C8B-B14F-4D97-AF65-F5344CB8AC3E}">
        <p14:creationId xmlns:p14="http://schemas.microsoft.com/office/powerpoint/2010/main" val="3833761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CF8889C-32C8-1F40-A899-6156F098A35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75050" y="1438358"/>
            <a:ext cx="5111750" cy="3522497"/>
          </a:xfrm>
        </p:spPr>
      </p:pic>
      <p:sp>
        <p:nvSpPr>
          <p:cNvPr id="4" name="Text Placeholder 3">
            <a:extLst>
              <a:ext uri="{FF2B5EF4-FFF2-40B4-BE49-F238E27FC236}">
                <a16:creationId xmlns:a16="http://schemas.microsoft.com/office/drawing/2014/main" id="{283F3083-CC88-0048-A757-B6141942DE1F}"/>
              </a:ext>
            </a:extLst>
          </p:cNvPr>
          <p:cNvSpPr>
            <a:spLocks noGrp="1"/>
          </p:cNvSpPr>
          <p:nvPr>
            <p:ph type="body" sz="half" idx="2"/>
          </p:nvPr>
        </p:nvSpPr>
        <p:spPr>
          <a:xfrm>
            <a:off x="457200" y="273050"/>
            <a:ext cx="3008313" cy="5853113"/>
          </a:xfrm>
          <a:solidFill>
            <a:srgbClr val="F6821F"/>
          </a:solidFill>
        </p:spPr>
        <p:txBody>
          <a:bodyPr>
            <a:normAutofit/>
          </a:bodyPr>
          <a:lstStyle/>
          <a:p>
            <a:endParaRPr lang="en-US" sz="3600" dirty="0"/>
          </a:p>
          <a:p>
            <a:endParaRPr lang="en-US" sz="3600" dirty="0"/>
          </a:p>
          <a:p>
            <a:endParaRPr lang="en-US" sz="3600" dirty="0"/>
          </a:p>
          <a:p>
            <a:r>
              <a:rPr lang="en-US" sz="3600" dirty="0"/>
              <a:t>Children as evaluators</a:t>
            </a:r>
          </a:p>
        </p:txBody>
      </p:sp>
      <p:sp>
        <p:nvSpPr>
          <p:cNvPr id="7" name="TextBox 6">
            <a:extLst>
              <a:ext uri="{FF2B5EF4-FFF2-40B4-BE49-F238E27FC236}">
                <a16:creationId xmlns:a16="http://schemas.microsoft.com/office/drawing/2014/main" id="{9EDDDC2B-B772-194A-9099-6D26F859AED2}"/>
              </a:ext>
            </a:extLst>
          </p:cNvPr>
          <p:cNvSpPr txBox="1"/>
          <p:nvPr/>
        </p:nvSpPr>
        <p:spPr>
          <a:xfrm>
            <a:off x="3707904" y="5477201"/>
            <a:ext cx="4464496" cy="646331"/>
          </a:xfrm>
          <a:prstGeom prst="rect">
            <a:avLst/>
          </a:prstGeom>
          <a:noFill/>
        </p:spPr>
        <p:txBody>
          <a:bodyPr wrap="square" rtlCol="0">
            <a:spAutoFit/>
          </a:bodyPr>
          <a:lstStyle/>
          <a:p>
            <a:r>
              <a:rPr lang="en-US" dirty="0">
                <a:solidFill>
                  <a:srgbClr val="2773A5"/>
                </a:solidFill>
              </a:rPr>
              <a:t>Children can tell us what they think of the stories they read.  </a:t>
            </a:r>
          </a:p>
        </p:txBody>
      </p:sp>
    </p:spTree>
    <p:extLst>
      <p:ext uri="{BB962C8B-B14F-4D97-AF65-F5344CB8AC3E}">
        <p14:creationId xmlns:p14="http://schemas.microsoft.com/office/powerpoint/2010/main" val="1101618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BE87C-6656-2442-A715-ECD88E0C9E1D}"/>
              </a:ext>
            </a:extLst>
          </p:cNvPr>
          <p:cNvSpPr>
            <a:spLocks noGrp="1"/>
          </p:cNvSpPr>
          <p:nvPr>
            <p:ph type="title"/>
          </p:nvPr>
        </p:nvSpPr>
        <p:spPr/>
        <p:txBody>
          <a:bodyPr>
            <a:normAutofit fontScale="90000"/>
          </a:bodyPr>
          <a:lstStyle/>
          <a:p>
            <a:r>
              <a:rPr lang="en-US" dirty="0" err="1"/>
              <a:t>Watoto</a:t>
            </a:r>
            <a:r>
              <a:rPr lang="en-US" dirty="0"/>
              <a:t> </a:t>
            </a:r>
            <a:r>
              <a:rPr lang="en-US" dirty="0" err="1"/>
              <a:t>na</a:t>
            </a:r>
            <a:r>
              <a:rPr lang="en-US" dirty="0"/>
              <a:t> </a:t>
            </a:r>
            <a:r>
              <a:rPr lang="en-US" dirty="0" err="1"/>
              <a:t>Vitabu</a:t>
            </a:r>
            <a:r>
              <a:rPr lang="en-US" dirty="0"/>
              <a:t> </a:t>
            </a:r>
            <a:br>
              <a:rPr lang="en-US" dirty="0"/>
            </a:br>
            <a:r>
              <a:rPr lang="en-US" dirty="0"/>
              <a:t>Junior Storytellers’ Project</a:t>
            </a:r>
          </a:p>
        </p:txBody>
      </p:sp>
      <p:sp>
        <p:nvSpPr>
          <p:cNvPr id="3" name="Content Placeholder 2">
            <a:extLst>
              <a:ext uri="{FF2B5EF4-FFF2-40B4-BE49-F238E27FC236}">
                <a16:creationId xmlns:a16="http://schemas.microsoft.com/office/drawing/2014/main" id="{82719FA4-AD21-7E4A-83A3-112A3CE05072}"/>
              </a:ext>
            </a:extLst>
          </p:cNvPr>
          <p:cNvSpPr>
            <a:spLocks noGrp="1"/>
          </p:cNvSpPr>
          <p:nvPr>
            <p:ph idx="1"/>
          </p:nvPr>
        </p:nvSpPr>
        <p:spPr/>
        <p:txBody>
          <a:bodyPr>
            <a:normAutofit fontScale="92500" lnSpcReduction="20000"/>
          </a:bodyPr>
          <a:lstStyle/>
          <a:p>
            <a:r>
              <a:rPr lang="en-US" dirty="0">
                <a:hlinkClick r:id="rId3"/>
              </a:rPr>
              <a:t>Watoto na Vitabu </a:t>
            </a:r>
            <a:r>
              <a:rPr lang="en-US" dirty="0"/>
              <a:t>is an initiative of the </a:t>
            </a:r>
            <a:r>
              <a:rPr lang="en-US" dirty="0">
                <a:hlinkClick r:id="rId4"/>
              </a:rPr>
              <a:t>Soma Book Café</a:t>
            </a:r>
            <a:r>
              <a:rPr lang="en-US" dirty="0"/>
              <a:t> in Dar </a:t>
            </a:r>
            <a:r>
              <a:rPr lang="en-US" dirty="0" err="1"/>
              <a:t>es</a:t>
            </a:r>
            <a:r>
              <a:rPr lang="en-US" dirty="0"/>
              <a:t> Salaam.</a:t>
            </a:r>
          </a:p>
          <a:p>
            <a:r>
              <a:rPr lang="en-US" dirty="0" err="1"/>
              <a:t>Watoto</a:t>
            </a:r>
            <a:r>
              <a:rPr lang="en-US" dirty="0"/>
              <a:t> </a:t>
            </a:r>
            <a:r>
              <a:rPr lang="en-US" dirty="0" err="1"/>
              <a:t>na</a:t>
            </a:r>
            <a:r>
              <a:rPr lang="en-US" dirty="0"/>
              <a:t> </a:t>
            </a:r>
            <a:r>
              <a:rPr lang="en-US" dirty="0" err="1"/>
              <a:t>Vitabu</a:t>
            </a:r>
            <a:r>
              <a:rPr lang="en-US" dirty="0"/>
              <a:t> has funding from NBA to work on fostering the creativity, love of reading and writing, and critical consciousness of children.</a:t>
            </a:r>
          </a:p>
          <a:p>
            <a:r>
              <a:rPr lang="en-US" dirty="0"/>
              <a:t>The children will write stories based on their imagination and life experiences. </a:t>
            </a:r>
          </a:p>
          <a:p>
            <a:r>
              <a:rPr lang="en-US" dirty="0"/>
              <a:t>They will work with trained facilitators and other experts. </a:t>
            </a:r>
          </a:p>
          <a:p>
            <a:r>
              <a:rPr lang="en-US" dirty="0"/>
              <a:t>Professional authors, illustrators, and editors will also be involved.</a:t>
            </a:r>
          </a:p>
          <a:p>
            <a:endParaRPr lang="en-US" dirty="0"/>
          </a:p>
          <a:p>
            <a:endParaRPr lang="en-US" dirty="0"/>
          </a:p>
        </p:txBody>
      </p:sp>
    </p:spTree>
    <p:extLst>
      <p:ext uri="{BB962C8B-B14F-4D97-AF65-F5344CB8AC3E}">
        <p14:creationId xmlns:p14="http://schemas.microsoft.com/office/powerpoint/2010/main" val="1021437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5523-24D5-B244-A976-912A4F7F44CF}"/>
              </a:ext>
            </a:extLst>
          </p:cNvPr>
          <p:cNvSpPr>
            <a:spLocks noGrp="1"/>
          </p:cNvSpPr>
          <p:nvPr>
            <p:ph type="title"/>
          </p:nvPr>
        </p:nvSpPr>
        <p:spPr/>
        <p:txBody>
          <a:bodyPr>
            <a:normAutofit fontScale="90000"/>
          </a:bodyPr>
          <a:lstStyle/>
          <a:p>
            <a:r>
              <a:rPr lang="en-US" dirty="0"/>
              <a:t>Watoto </a:t>
            </a:r>
            <a:r>
              <a:rPr lang="en-US" dirty="0" err="1"/>
              <a:t>na</a:t>
            </a:r>
            <a:r>
              <a:rPr lang="en-US" dirty="0"/>
              <a:t> </a:t>
            </a:r>
            <a:r>
              <a:rPr lang="en-US" dirty="0" err="1"/>
              <a:t>Vitabu</a:t>
            </a:r>
            <a:r>
              <a:rPr lang="en-US" dirty="0"/>
              <a:t> </a:t>
            </a:r>
            <a:br>
              <a:rPr lang="en-US" dirty="0"/>
            </a:br>
            <a:r>
              <a:rPr lang="en-US" dirty="0"/>
              <a:t>Junior Storytellers’ Project outputs</a:t>
            </a:r>
          </a:p>
        </p:txBody>
      </p:sp>
      <p:sp>
        <p:nvSpPr>
          <p:cNvPr id="3" name="Content Placeholder 2">
            <a:extLst>
              <a:ext uri="{FF2B5EF4-FFF2-40B4-BE49-F238E27FC236}">
                <a16:creationId xmlns:a16="http://schemas.microsoft.com/office/drawing/2014/main" id="{FCA94229-3F47-F044-B6BC-B95196DEE8C9}"/>
              </a:ext>
            </a:extLst>
          </p:cNvPr>
          <p:cNvSpPr>
            <a:spLocks noGrp="1"/>
          </p:cNvSpPr>
          <p:nvPr>
            <p:ph idx="1"/>
          </p:nvPr>
        </p:nvSpPr>
        <p:spPr/>
        <p:txBody>
          <a:bodyPr>
            <a:normAutofit fontScale="92500"/>
          </a:bodyPr>
          <a:lstStyle/>
          <a:p>
            <a:r>
              <a:rPr lang="en-US" dirty="0"/>
              <a:t>Soma Book Café will set up a multimedia studio.</a:t>
            </a:r>
          </a:p>
          <a:p>
            <a:r>
              <a:rPr lang="en-US" dirty="0"/>
              <a:t>Three books will be published, using a CC licence.</a:t>
            </a:r>
          </a:p>
          <a:p>
            <a:r>
              <a:rPr lang="en-US" dirty="0"/>
              <a:t>One book will be adapted as an audiobook and published in print format. All three books will be mounted online.  Soma will also investigate a TV tie-in.</a:t>
            </a:r>
          </a:p>
          <a:p>
            <a:r>
              <a:rPr lang="en-US" dirty="0"/>
              <a:t>Soma Book Café will document the entire process and publish a case study.</a:t>
            </a:r>
          </a:p>
        </p:txBody>
      </p:sp>
    </p:spTree>
    <p:extLst>
      <p:ext uri="{BB962C8B-B14F-4D97-AF65-F5344CB8AC3E}">
        <p14:creationId xmlns:p14="http://schemas.microsoft.com/office/powerpoint/2010/main" val="3182248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D0B79-55B2-9F45-8292-EA4659C9FA6E}"/>
              </a:ext>
            </a:extLst>
          </p:cNvPr>
          <p:cNvSpPr>
            <a:spLocks noGrp="1"/>
          </p:cNvSpPr>
          <p:nvPr>
            <p:ph type="title"/>
          </p:nvPr>
        </p:nvSpPr>
        <p:spPr/>
        <p:txBody>
          <a:bodyPr>
            <a:noAutofit/>
          </a:bodyPr>
          <a:lstStyle/>
          <a:p>
            <a:r>
              <a:rPr lang="en-US" sz="3600" dirty="0"/>
              <a:t>The importance of research in the Watoto </a:t>
            </a:r>
            <a:r>
              <a:rPr lang="en-US" sz="3600" dirty="0" err="1"/>
              <a:t>na</a:t>
            </a:r>
            <a:r>
              <a:rPr lang="en-US" sz="3600" dirty="0"/>
              <a:t> </a:t>
            </a:r>
            <a:r>
              <a:rPr lang="en-US" sz="3600" dirty="0" err="1"/>
              <a:t>Vitabu</a:t>
            </a:r>
            <a:r>
              <a:rPr lang="en-US" sz="3600" dirty="0"/>
              <a:t> Junior Storytellers’ Project </a:t>
            </a:r>
          </a:p>
        </p:txBody>
      </p:sp>
      <p:sp>
        <p:nvSpPr>
          <p:cNvPr id="3" name="Content Placeholder 2">
            <a:extLst>
              <a:ext uri="{FF2B5EF4-FFF2-40B4-BE49-F238E27FC236}">
                <a16:creationId xmlns:a16="http://schemas.microsoft.com/office/drawing/2014/main" id="{830FA219-C256-4748-A561-2CD7922C4075}"/>
              </a:ext>
            </a:extLst>
          </p:cNvPr>
          <p:cNvSpPr>
            <a:spLocks noGrp="1"/>
          </p:cNvSpPr>
          <p:nvPr>
            <p:ph idx="1"/>
          </p:nvPr>
        </p:nvSpPr>
        <p:spPr/>
        <p:txBody>
          <a:bodyPr>
            <a:normAutofit fontScale="92500" lnSpcReduction="20000"/>
          </a:bodyPr>
          <a:lstStyle/>
          <a:p>
            <a:r>
              <a:rPr lang="en-US" dirty="0"/>
              <a:t>Documentation will focus on three components:</a:t>
            </a:r>
          </a:p>
          <a:p>
            <a:pPr lvl="1"/>
            <a:r>
              <a:rPr lang="en-US" dirty="0"/>
              <a:t>The role of children as social enquirers and multimedia storytellers. The children will also become junior researchers by documenting the process from their perspective</a:t>
            </a:r>
          </a:p>
          <a:p>
            <a:pPr lvl="1"/>
            <a:r>
              <a:rPr lang="en-US" dirty="0"/>
              <a:t>Key methodologies and strategies throughout the process</a:t>
            </a:r>
          </a:p>
          <a:p>
            <a:pPr lvl="1"/>
            <a:r>
              <a:rPr lang="en-US" dirty="0"/>
              <a:t>All original and secondary resources, including audio and video, will be archived</a:t>
            </a:r>
          </a:p>
          <a:p>
            <a:r>
              <a:rPr lang="en-US" dirty="0"/>
              <a:t>Soma will develop a framework, case study, and recommendations for scale-up and replication elsewhere.</a:t>
            </a:r>
          </a:p>
        </p:txBody>
      </p:sp>
    </p:spTree>
    <p:extLst>
      <p:ext uri="{BB962C8B-B14F-4D97-AF65-F5344CB8AC3E}">
        <p14:creationId xmlns:p14="http://schemas.microsoft.com/office/powerpoint/2010/main" val="936555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F68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BD9DFB-D87B-B642-9205-F9369B637008}"/>
              </a:ext>
            </a:extLst>
          </p:cNvPr>
          <p:cNvSpPr>
            <a:spLocks noGrp="1"/>
          </p:cNvSpPr>
          <p:nvPr>
            <p:ph type="title"/>
          </p:nvPr>
        </p:nvSpPr>
        <p:spPr>
          <a:xfrm>
            <a:off x="393192" y="4767072"/>
            <a:ext cx="4945641" cy="1625210"/>
          </a:xfrm>
        </p:spPr>
        <p:txBody>
          <a:bodyPr>
            <a:normAutofit fontScale="90000"/>
          </a:bodyPr>
          <a:lstStyle/>
          <a:p>
            <a:pPr algn="r"/>
            <a:r>
              <a:rPr lang="en-US" b="1" dirty="0">
                <a:solidFill>
                  <a:srgbClr val="FFFFFF"/>
                </a:solidFill>
              </a:rPr>
              <a:t>Watoto </a:t>
            </a:r>
            <a:r>
              <a:rPr lang="en-US" b="1" dirty="0" err="1">
                <a:solidFill>
                  <a:srgbClr val="FFFFFF"/>
                </a:solidFill>
              </a:rPr>
              <a:t>na</a:t>
            </a:r>
            <a:r>
              <a:rPr lang="en-US" b="1" dirty="0">
                <a:solidFill>
                  <a:srgbClr val="FFFFFF"/>
                </a:solidFill>
              </a:rPr>
              <a:t> </a:t>
            </a:r>
            <a:r>
              <a:rPr lang="en-US" b="1" dirty="0" err="1">
                <a:solidFill>
                  <a:srgbClr val="FFFFFF"/>
                </a:solidFill>
              </a:rPr>
              <a:t>Vitabu</a:t>
            </a:r>
            <a:r>
              <a:rPr lang="en-US" b="1" dirty="0">
                <a:solidFill>
                  <a:srgbClr val="FFFFFF"/>
                </a:solidFill>
              </a:rPr>
              <a:t> at Book Bazaar, </a:t>
            </a:r>
            <a:br>
              <a:rPr lang="en-US" b="1" dirty="0">
                <a:solidFill>
                  <a:srgbClr val="FFFFFF"/>
                </a:solidFill>
              </a:rPr>
            </a:br>
            <a:r>
              <a:rPr lang="en-US" b="1" dirty="0">
                <a:solidFill>
                  <a:srgbClr val="FFFFFF"/>
                </a:solidFill>
              </a:rPr>
              <a:t>April 2019</a:t>
            </a:r>
            <a:endParaRPr lang="en-US" dirty="0">
              <a:solidFill>
                <a:srgbClr val="FFFFFF"/>
              </a:solidFill>
            </a:endParaRPr>
          </a:p>
        </p:txBody>
      </p:sp>
      <p:pic>
        <p:nvPicPr>
          <p:cNvPr id="20" name="Content Placeholder 4">
            <a:extLst>
              <a:ext uri="{FF2B5EF4-FFF2-40B4-BE49-F238E27FC236}">
                <a16:creationId xmlns:a16="http://schemas.microsoft.com/office/drawing/2014/main" id="{54F03185-00F7-3640-BCB1-34384B5E09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71" r="2" b="2"/>
          <a:stretch/>
        </p:blipFill>
        <p:spPr>
          <a:xfrm>
            <a:off x="245660" y="321733"/>
            <a:ext cx="5293729" cy="4107392"/>
          </a:xfrm>
          <a:prstGeom prst="rect">
            <a:avLst/>
          </a:prstGeom>
        </p:spPr>
      </p:pic>
      <p:sp>
        <p:nvSpPr>
          <p:cNvPr id="21"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Content Placeholder 9">
            <a:extLst>
              <a:ext uri="{FF2B5EF4-FFF2-40B4-BE49-F238E27FC236}">
                <a16:creationId xmlns:a16="http://schemas.microsoft.com/office/drawing/2014/main" id="{695C5035-AF87-402E-A8DE-B83190B31267}"/>
              </a:ext>
            </a:extLst>
          </p:cNvPr>
          <p:cNvSpPr>
            <a:spLocks noGrp="1"/>
          </p:cNvSpPr>
          <p:nvPr>
            <p:ph idx="1"/>
          </p:nvPr>
        </p:nvSpPr>
        <p:spPr>
          <a:xfrm>
            <a:off x="6021989" y="471195"/>
            <a:ext cx="2568554" cy="5915610"/>
          </a:xfrm>
        </p:spPr>
        <p:txBody>
          <a:bodyPr anchor="ctr">
            <a:normAutofit fontScale="62500" lnSpcReduction="20000"/>
          </a:bodyPr>
          <a:lstStyle/>
          <a:p>
            <a:pPr marL="0" indent="0">
              <a:buNone/>
            </a:pPr>
            <a:r>
              <a:rPr lang="en-US" dirty="0">
                <a:solidFill>
                  <a:schemeClr val="bg1"/>
                </a:solidFill>
              </a:rPr>
              <a:t>The Watoto </a:t>
            </a:r>
            <a:r>
              <a:rPr lang="en-US" dirty="0" err="1">
                <a:solidFill>
                  <a:schemeClr val="bg1"/>
                </a:solidFill>
              </a:rPr>
              <a:t>na</a:t>
            </a:r>
            <a:r>
              <a:rPr lang="en-US" dirty="0">
                <a:solidFill>
                  <a:schemeClr val="bg1"/>
                </a:solidFill>
              </a:rPr>
              <a:t> </a:t>
            </a:r>
            <a:r>
              <a:rPr lang="en-US" dirty="0" err="1">
                <a:solidFill>
                  <a:schemeClr val="bg1"/>
                </a:solidFill>
              </a:rPr>
              <a:t>Vitabu</a:t>
            </a:r>
            <a:r>
              <a:rPr lang="en-US" dirty="0">
                <a:solidFill>
                  <a:schemeClr val="bg1"/>
                </a:solidFill>
              </a:rPr>
              <a:t> Saturday programme organizes an end of quarter fair, where children showcase their acquired reading skills and creative writing prowess. This time, the session coincided with the Book Bazaar. The children launched their own story book, </a:t>
            </a:r>
            <a:r>
              <a:rPr lang="en-US" i="1" dirty="0">
                <a:solidFill>
                  <a:schemeClr val="bg1"/>
                </a:solidFill>
              </a:rPr>
              <a:t>Turtle and Swan and Other Stories.  </a:t>
            </a:r>
            <a:r>
              <a:rPr lang="en-US" dirty="0">
                <a:solidFill>
                  <a:schemeClr val="bg1"/>
                </a:solidFill>
              </a:rPr>
              <a:t>They also read their stories aloud to parents who attended, facilitators, and fellow children, and exhibited their work.</a:t>
            </a:r>
          </a:p>
          <a:p>
            <a:pPr marL="0" indent="0">
              <a:buNone/>
            </a:pPr>
            <a:r>
              <a:rPr lang="en-US" sz="2600" dirty="0">
                <a:solidFill>
                  <a:schemeClr val="bg1"/>
                </a:solidFill>
                <a:hlinkClick r:id="rId4">
                  <a:extLst>
                    <a:ext uri="{A12FA001-AC4F-418D-AE19-62706E023703}">
                      <ahyp:hlinkClr xmlns:ahyp="http://schemas.microsoft.com/office/drawing/2018/hyperlinkcolor" val="tx"/>
                    </a:ext>
                  </a:extLst>
                </a:hlinkClick>
              </a:rPr>
              <a:t>http://www.somabookcafe.com/watoto-na-vitabu-at-book-bazaar-april-2019/</a:t>
            </a:r>
            <a:r>
              <a:rPr lang="en-US" sz="2600" dirty="0">
                <a:solidFill>
                  <a:schemeClr val="bg1"/>
                </a:solidFill>
              </a:rPr>
              <a:t> </a:t>
            </a:r>
          </a:p>
        </p:txBody>
      </p:sp>
    </p:spTree>
    <p:extLst>
      <p:ext uri="{BB962C8B-B14F-4D97-AF65-F5344CB8AC3E}">
        <p14:creationId xmlns:p14="http://schemas.microsoft.com/office/powerpoint/2010/main" val="2289842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4FF0-C6D0-8B4A-90C3-4E6B22558CC9}"/>
              </a:ext>
            </a:extLst>
          </p:cNvPr>
          <p:cNvSpPr>
            <a:spLocks noGrp="1"/>
          </p:cNvSpPr>
          <p:nvPr>
            <p:ph type="title"/>
          </p:nvPr>
        </p:nvSpPr>
        <p:spPr/>
        <p:txBody>
          <a:bodyPr>
            <a:normAutofit fontScale="90000"/>
          </a:bodyPr>
          <a:lstStyle/>
          <a:p>
            <a:r>
              <a:rPr lang="en-US" b="1" dirty="0" err="1"/>
              <a:t>Watoto</a:t>
            </a:r>
            <a:r>
              <a:rPr lang="en-US" b="1" dirty="0"/>
              <a:t> </a:t>
            </a:r>
            <a:r>
              <a:rPr lang="en-US" b="1" dirty="0" err="1"/>
              <a:t>na</a:t>
            </a:r>
            <a:r>
              <a:rPr lang="en-US" b="1" dirty="0"/>
              <a:t> </a:t>
            </a:r>
            <a:r>
              <a:rPr lang="en-US" b="1" dirty="0" err="1"/>
              <a:t>Vitabu</a:t>
            </a:r>
            <a:r>
              <a:rPr lang="en-US" b="1" dirty="0"/>
              <a:t> also collaborates with librarians </a:t>
            </a:r>
            <a:r>
              <a:rPr lang="en-US" b="1"/>
              <a:t>and libraries.</a:t>
            </a:r>
            <a:endParaRPr lang="en-US" dirty="0"/>
          </a:p>
        </p:txBody>
      </p:sp>
      <p:sp>
        <p:nvSpPr>
          <p:cNvPr id="3" name="Content Placeholder 2">
            <a:extLst>
              <a:ext uri="{FF2B5EF4-FFF2-40B4-BE49-F238E27FC236}">
                <a16:creationId xmlns:a16="http://schemas.microsoft.com/office/drawing/2014/main" id="{9A541B77-CC99-CB48-9622-D3C6FBBF81B0}"/>
              </a:ext>
            </a:extLst>
          </p:cNvPr>
          <p:cNvSpPr>
            <a:spLocks noGrp="1"/>
          </p:cNvSpPr>
          <p:nvPr>
            <p:ph idx="1"/>
          </p:nvPr>
        </p:nvSpPr>
        <p:spPr>
          <a:xfrm>
            <a:off x="457200" y="1600200"/>
            <a:ext cx="8229600" cy="4983162"/>
          </a:xfrm>
        </p:spPr>
        <p:txBody>
          <a:bodyPr>
            <a:normAutofit fontScale="77500" lnSpcReduction="20000"/>
          </a:bodyPr>
          <a:lstStyle/>
          <a:p>
            <a:pPr marL="0" indent="0">
              <a:buNone/>
            </a:pPr>
            <a:r>
              <a:rPr lang="en-US" dirty="0"/>
              <a:t>“We do not work with libraries on regular basis though we associate with and work with librarians as a key resource. On the other hand, one of our strategies is to support schools and communities to start and run user centred libraries, resource corners and community libraries. Our inputs include: mapping reading interests, facilitating a participatory book selection and sourcing books, and assisting in designing and implementing self-managed readership clubs that combine: reading, discussions, storytelling and public events. We have thus far worked with five facilities using this approach, of which only two have a trained librarian. We are in conversation with two more community resource centres which are still at nascent stages--we have mapped needs with one of the two communities.”</a:t>
            </a:r>
          </a:p>
          <a:p>
            <a:pPr marL="0" indent="0">
              <a:buNone/>
            </a:pPr>
            <a:r>
              <a:rPr lang="en-US" dirty="0"/>
              <a:t>- Demere Kitunga, Soma Book Café </a:t>
            </a:r>
          </a:p>
        </p:txBody>
      </p:sp>
    </p:spTree>
    <p:extLst>
      <p:ext uri="{BB962C8B-B14F-4D97-AF65-F5344CB8AC3E}">
        <p14:creationId xmlns:p14="http://schemas.microsoft.com/office/powerpoint/2010/main" val="196606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54EA-9F37-1A4D-974F-520783C4C55A}"/>
              </a:ext>
            </a:extLst>
          </p:cNvPr>
          <p:cNvSpPr>
            <a:spLocks noGrp="1"/>
          </p:cNvSpPr>
          <p:nvPr>
            <p:ph type="title"/>
          </p:nvPr>
        </p:nvSpPr>
        <p:spPr/>
        <p:txBody>
          <a:bodyPr>
            <a:noAutofit/>
          </a:bodyPr>
          <a:lstStyle/>
          <a:p>
            <a:pPr algn="ctr"/>
            <a:r>
              <a:rPr lang="en-US" sz="3200" dirty="0"/>
              <a:t>Conclusions and Thoughts from the 2015 Cape Town Declaration (quoted below)</a:t>
            </a:r>
          </a:p>
        </p:txBody>
      </p:sp>
      <p:pic>
        <p:nvPicPr>
          <p:cNvPr id="5" name="Content Placeholder 4">
            <a:extLst>
              <a:ext uri="{FF2B5EF4-FFF2-40B4-BE49-F238E27FC236}">
                <a16:creationId xmlns:a16="http://schemas.microsoft.com/office/drawing/2014/main" id="{8FA22EEB-03D6-2949-A7CC-8A72BB50FD2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692207"/>
            <a:ext cx="8229600" cy="1132562"/>
          </a:xfrm>
          <a:ln w="6350">
            <a:solidFill>
              <a:srgbClr val="7F8639"/>
            </a:solidFill>
          </a:ln>
        </p:spPr>
      </p:pic>
      <p:sp>
        <p:nvSpPr>
          <p:cNvPr id="8" name="TextBox 7">
            <a:extLst>
              <a:ext uri="{FF2B5EF4-FFF2-40B4-BE49-F238E27FC236}">
                <a16:creationId xmlns:a16="http://schemas.microsoft.com/office/drawing/2014/main" id="{79F47187-10D4-E944-A909-D7B2277B5391}"/>
              </a:ext>
            </a:extLst>
          </p:cNvPr>
          <p:cNvSpPr txBox="1"/>
          <p:nvPr/>
        </p:nvSpPr>
        <p:spPr>
          <a:xfrm>
            <a:off x="483223" y="2996952"/>
            <a:ext cx="8177554"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2773A5"/>
                </a:solidFill>
              </a:rPr>
              <a:t>Libraries and librarians enrich learning and culture.  </a:t>
            </a:r>
          </a:p>
          <a:p>
            <a:pPr marL="285750" indent="-285750">
              <a:buFont typeface="Arial" panose="020B0604020202020204" pitchFamily="34" charset="0"/>
              <a:buChar char="•"/>
            </a:pPr>
            <a:r>
              <a:rPr lang="en-US" sz="2000" dirty="0">
                <a:solidFill>
                  <a:srgbClr val="2773A5"/>
                </a:solidFill>
              </a:rPr>
              <a:t>They were underfunded and under-valued at every educational level in 2015; they remain so today.</a:t>
            </a:r>
          </a:p>
          <a:p>
            <a:pPr marL="285750" indent="-285750">
              <a:buFont typeface="Arial" panose="020B0604020202020204" pitchFamily="34" charset="0"/>
              <a:buChar char="•"/>
            </a:pPr>
            <a:r>
              <a:rPr lang="en-US" sz="2000" dirty="0">
                <a:solidFill>
                  <a:srgbClr val="2773A5"/>
                </a:solidFill>
              </a:rPr>
              <a:t>There are no easy solutions.</a:t>
            </a:r>
          </a:p>
          <a:p>
            <a:pPr marL="285750" indent="-285750">
              <a:buFont typeface="Arial" panose="020B0604020202020204" pitchFamily="34" charset="0"/>
              <a:buChar char="•"/>
            </a:pPr>
            <a:r>
              <a:rPr lang="en-US" sz="2000" dirty="0">
                <a:solidFill>
                  <a:srgbClr val="2773A5"/>
                </a:solidFill>
              </a:rPr>
              <a:t>What about strategic alliances for networking, education, and advocacy at the continental, regional, and national levels to translate declarations and goals into action?</a:t>
            </a:r>
          </a:p>
          <a:p>
            <a:pPr marL="285750" indent="-285750">
              <a:buFont typeface="Arial" panose="020B0604020202020204" pitchFamily="34" charset="0"/>
              <a:buChar char="•"/>
            </a:pPr>
            <a:r>
              <a:rPr lang="en-US" sz="2000" dirty="0">
                <a:solidFill>
                  <a:srgbClr val="2773A5"/>
                </a:solidFill>
              </a:rPr>
              <a:t>Examples include AfLIA, IFLA, ADEA, the AAU, and librarian associations.</a:t>
            </a:r>
          </a:p>
          <a:p>
            <a:pPr marL="285750" indent="-285750">
              <a:buFont typeface="Arial" panose="020B0604020202020204" pitchFamily="34" charset="0"/>
              <a:buChar char="•"/>
            </a:pPr>
            <a:r>
              <a:rPr lang="en-US" sz="2000" dirty="0">
                <a:solidFill>
                  <a:srgbClr val="2773A5"/>
                </a:solidFill>
              </a:rPr>
              <a:t>Question for participants: Has this presentation opened up a new line of thought for you in terms of what you do?</a:t>
            </a:r>
          </a:p>
        </p:txBody>
      </p:sp>
    </p:spTree>
    <p:extLst>
      <p:ext uri="{BB962C8B-B14F-4D97-AF65-F5344CB8AC3E}">
        <p14:creationId xmlns:p14="http://schemas.microsoft.com/office/powerpoint/2010/main" val="2925872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D30E6-028A-0440-863C-AEA1784C57CF}"/>
              </a:ext>
            </a:extLst>
          </p:cNvPr>
          <p:cNvSpPr>
            <a:spLocks noGrp="1"/>
          </p:cNvSpPr>
          <p:nvPr>
            <p:ph type="title"/>
          </p:nvPr>
        </p:nvSpPr>
        <p:spPr>
          <a:xfrm>
            <a:off x="628650" y="1709738"/>
            <a:ext cx="7886700" cy="2852737"/>
          </a:xfrm>
        </p:spPr>
        <p:txBody>
          <a:bodyPr/>
          <a:lstStyle/>
          <a:p>
            <a:pPr algn="ctr"/>
            <a:r>
              <a:rPr lang="en-US" sz="2400" dirty="0">
                <a:solidFill>
                  <a:srgbClr val="2773A5"/>
                </a:solidFill>
                <a:latin typeface="Calibri" panose="020F0502020204030204" pitchFamily="34" charset="0"/>
              </a:rPr>
              <a:t>This work is licensed under a Creative Commons </a:t>
            </a:r>
            <a:br>
              <a:rPr lang="en-US" sz="2400" dirty="0">
                <a:solidFill>
                  <a:srgbClr val="2773A5"/>
                </a:solidFill>
                <a:latin typeface="Calibri" panose="020F0502020204030204" pitchFamily="34" charset="0"/>
              </a:rPr>
            </a:br>
            <a:r>
              <a:rPr lang="en-GB" sz="2400" dirty="0">
                <a:solidFill>
                  <a:srgbClr val="2773A5"/>
                </a:solidFill>
                <a:latin typeface="Calibri" panose="020F0502020204030204" pitchFamily="34" charset="0"/>
              </a:rPr>
              <a:t>Attribution 4.0 International (CC BY 4.0) Licence</a:t>
            </a:r>
            <a:br>
              <a:rPr lang="en-GB" sz="2400" dirty="0">
                <a:solidFill>
                  <a:srgbClr val="2773A5"/>
                </a:solidFill>
                <a:latin typeface="Calibri" panose="020F0502020204030204" pitchFamily="34" charset="0"/>
              </a:rPr>
            </a:br>
            <a:r>
              <a:rPr lang="en-GB" sz="2400" dirty="0">
                <a:solidFill>
                  <a:srgbClr val="7F8639"/>
                </a:solidFill>
                <a:latin typeface="Calibri" panose="020F0502020204030204" pitchFamily="34" charset="0"/>
                <a:hlinkClick r:id="rId2">
                  <a:extLst>
                    <a:ext uri="{A12FA001-AC4F-418D-AE19-62706E023703}">
                      <ahyp:hlinkClr xmlns:ahyp="http://schemas.microsoft.com/office/drawing/2018/hyperlinkcolor" val="tx"/>
                    </a:ext>
                  </a:extLst>
                </a:hlinkClick>
              </a:rPr>
              <a:t>https://creativecommons.org/licenses/</a:t>
            </a:r>
            <a:br>
              <a:rPr lang="en-GB" dirty="0">
                <a:solidFill>
                  <a:srgbClr val="7F8639"/>
                </a:solidFill>
                <a:latin typeface="Calibri" panose="020F0502020204030204" pitchFamily="34" charset="0"/>
              </a:rPr>
            </a:br>
            <a:endParaRPr lang="en-US" dirty="0">
              <a:solidFill>
                <a:srgbClr val="7F8639"/>
              </a:solidFill>
            </a:endParaRPr>
          </a:p>
        </p:txBody>
      </p:sp>
      <p:pic>
        <p:nvPicPr>
          <p:cNvPr id="4" name="Picture 3">
            <a:hlinkClick r:id="rId3"/>
            <a:extLst>
              <a:ext uri="{FF2B5EF4-FFF2-40B4-BE49-F238E27FC236}">
                <a16:creationId xmlns:a16="http://schemas.microsoft.com/office/drawing/2014/main" id="{16B0928F-1EDF-4442-A01A-F8044808B6CD}"/>
              </a:ext>
            </a:extLst>
          </p:cNvPr>
          <p:cNvPicPr>
            <a:picLocks noChangeAspect="1" noChangeArrowheads="1"/>
          </p:cNvPicPr>
          <p:nvPr/>
        </p:nvPicPr>
        <p:blipFill>
          <a:blip r:embed="rId4" cstate="print"/>
          <a:srcRect/>
          <a:stretch>
            <a:fillRect/>
          </a:stretch>
        </p:blipFill>
        <p:spPr bwMode="auto">
          <a:xfrm>
            <a:off x="3729038" y="4565273"/>
            <a:ext cx="1676400" cy="547688"/>
          </a:xfrm>
          <a:prstGeom prst="rect">
            <a:avLst/>
          </a:prstGeom>
          <a:noFill/>
          <a:ln w="9525">
            <a:noFill/>
            <a:miter lim="800000"/>
            <a:headEnd/>
            <a:tailEnd/>
          </a:ln>
        </p:spPr>
      </p:pic>
    </p:spTree>
    <p:extLst>
      <p:ext uri="{BB962C8B-B14F-4D97-AF65-F5344CB8AC3E}">
        <p14:creationId xmlns:p14="http://schemas.microsoft.com/office/powerpoint/2010/main" val="3408580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0534-9ED5-5941-B315-C812BA7ADD27}"/>
              </a:ext>
            </a:extLst>
          </p:cNvPr>
          <p:cNvSpPr>
            <a:spLocks noGrp="1"/>
          </p:cNvSpPr>
          <p:nvPr>
            <p:ph type="title"/>
          </p:nvPr>
        </p:nvSpPr>
        <p:spPr/>
        <p:txBody>
          <a:bodyPr>
            <a:normAutofit fontScale="90000"/>
          </a:bodyPr>
          <a:lstStyle/>
          <a:p>
            <a:r>
              <a:rPr lang="en-US" dirty="0">
                <a:solidFill>
                  <a:srgbClr val="F6821F"/>
                </a:solidFill>
              </a:rPr>
              <a:t>How we use openly licensed resources</a:t>
            </a:r>
          </a:p>
        </p:txBody>
      </p:sp>
      <p:sp>
        <p:nvSpPr>
          <p:cNvPr id="3" name="Content Placeholder 2">
            <a:extLst>
              <a:ext uri="{FF2B5EF4-FFF2-40B4-BE49-F238E27FC236}">
                <a16:creationId xmlns:a16="http://schemas.microsoft.com/office/drawing/2014/main" id="{6DB19726-4339-3D47-84C0-67A94E4A344C}"/>
              </a:ext>
            </a:extLst>
          </p:cNvPr>
          <p:cNvSpPr>
            <a:spLocks noGrp="1"/>
          </p:cNvSpPr>
          <p:nvPr>
            <p:ph idx="1"/>
          </p:nvPr>
        </p:nvSpPr>
        <p:spPr/>
        <p:txBody>
          <a:bodyPr>
            <a:normAutofit fontScale="92500" lnSpcReduction="20000"/>
          </a:bodyPr>
          <a:lstStyle/>
          <a:p>
            <a:pPr marL="0" indent="0">
              <a:buNone/>
            </a:pPr>
            <a:r>
              <a:rPr lang="en-US" dirty="0"/>
              <a:t>Openly licensed resources can be used in a number of ways, such as:</a:t>
            </a:r>
          </a:p>
          <a:p>
            <a:pPr lvl="1">
              <a:buFont typeface="Arial" panose="020B0604020202020204" pitchFamily="34" charset="0"/>
              <a:buChar char="•"/>
            </a:pPr>
            <a:r>
              <a:rPr lang="en-US" dirty="0"/>
              <a:t>OER for teaching and learning</a:t>
            </a:r>
          </a:p>
          <a:p>
            <a:pPr lvl="1">
              <a:buFont typeface="Arial" panose="020B0604020202020204" pitchFamily="34" charset="0"/>
              <a:buChar char="•"/>
            </a:pPr>
            <a:r>
              <a:rPr lang="en-US" dirty="0"/>
              <a:t>Open access (OA) for publication of research results</a:t>
            </a:r>
          </a:p>
          <a:p>
            <a:pPr lvl="1">
              <a:buFont typeface="Arial" panose="020B0604020202020204" pitchFamily="34" charset="0"/>
              <a:buChar char="•"/>
            </a:pPr>
            <a:r>
              <a:rPr lang="en-US" dirty="0"/>
              <a:t>Reading for enjoyment, such as the children’s stories on </a:t>
            </a:r>
            <a:r>
              <a:rPr lang="en-US" dirty="0">
                <a:hlinkClick r:id="rId2"/>
              </a:rPr>
              <a:t>African Storybook</a:t>
            </a:r>
            <a:r>
              <a:rPr lang="en-US" dirty="0"/>
              <a:t> and </a:t>
            </a:r>
            <a:r>
              <a:rPr lang="en-US" dirty="0">
                <a:hlinkClick r:id="rId3"/>
              </a:rPr>
              <a:t>StoryWeaver</a:t>
            </a:r>
            <a:endParaRPr lang="en-US" dirty="0"/>
          </a:p>
          <a:p>
            <a:pPr lvl="1">
              <a:buFont typeface="Arial" panose="020B0604020202020204" pitchFamily="34" charset="0"/>
              <a:buChar char="•"/>
            </a:pPr>
            <a:r>
              <a:rPr lang="en-US" dirty="0"/>
              <a:t>Listening to music, such as through the </a:t>
            </a:r>
            <a:r>
              <a:rPr lang="en-US" dirty="0">
                <a:hlinkClick r:id="rId4"/>
              </a:rPr>
              <a:t>Free Music Archive</a:t>
            </a:r>
            <a:endParaRPr lang="en-US" dirty="0"/>
          </a:p>
          <a:p>
            <a:pPr lvl="1">
              <a:buFont typeface="Arial" panose="020B0604020202020204" pitchFamily="34" charset="0"/>
              <a:buChar char="•"/>
            </a:pPr>
            <a:r>
              <a:rPr lang="en-US" dirty="0"/>
              <a:t>Exploring the origins of humankind in Africa. In 2017 the National Museums of Kenya began a project to digitize its archaeology and paleontology collections. To start, visit </a:t>
            </a:r>
            <a:r>
              <a:rPr lang="en-US" dirty="0">
                <a:hlinkClick r:id="rId5"/>
              </a:rPr>
              <a:t>https://africanfossils.org</a:t>
            </a:r>
            <a:endParaRPr lang="en-US" dirty="0"/>
          </a:p>
        </p:txBody>
      </p:sp>
    </p:spTree>
    <p:extLst>
      <p:ext uri="{BB962C8B-B14F-4D97-AF65-F5344CB8AC3E}">
        <p14:creationId xmlns:p14="http://schemas.microsoft.com/office/powerpoint/2010/main" val="421362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E1B0B-F8FA-D24E-A9CC-E4B801BFC157}"/>
              </a:ext>
            </a:extLst>
          </p:cNvPr>
          <p:cNvSpPr>
            <a:spLocks noGrp="1"/>
          </p:cNvSpPr>
          <p:nvPr>
            <p:ph type="title"/>
          </p:nvPr>
        </p:nvSpPr>
        <p:spPr/>
        <p:txBody>
          <a:bodyPr>
            <a:normAutofit fontScale="90000"/>
          </a:bodyPr>
          <a:lstStyle/>
          <a:p>
            <a:r>
              <a:rPr lang="en-US" dirty="0"/>
              <a:t>The difference between OER and OA</a:t>
            </a:r>
          </a:p>
        </p:txBody>
      </p:sp>
      <p:sp>
        <p:nvSpPr>
          <p:cNvPr id="3" name="Content Placeholder 2">
            <a:extLst>
              <a:ext uri="{FF2B5EF4-FFF2-40B4-BE49-F238E27FC236}">
                <a16:creationId xmlns:a16="http://schemas.microsoft.com/office/drawing/2014/main" id="{570F261E-F6DE-BD40-95CD-BA77DAE38533}"/>
              </a:ext>
            </a:extLst>
          </p:cNvPr>
          <p:cNvSpPr>
            <a:spLocks noGrp="1"/>
          </p:cNvSpPr>
          <p:nvPr>
            <p:ph idx="1"/>
          </p:nvPr>
        </p:nvSpPr>
        <p:spPr/>
        <p:txBody>
          <a:bodyPr>
            <a:noAutofit/>
          </a:bodyPr>
          <a:lstStyle/>
          <a:p>
            <a:r>
              <a:rPr lang="en-US" sz="2800" dirty="0"/>
              <a:t>OER and OA are similar, but they are not the same.</a:t>
            </a:r>
          </a:p>
          <a:p>
            <a:r>
              <a:rPr lang="en-US" sz="2800" dirty="0"/>
              <a:t>OER are used for </a:t>
            </a:r>
            <a:r>
              <a:rPr lang="en-US" sz="2800" dirty="0">
                <a:solidFill>
                  <a:srgbClr val="F6821F"/>
                </a:solidFill>
              </a:rPr>
              <a:t>teaching and learning</a:t>
            </a:r>
            <a:r>
              <a:rPr lang="en-US" sz="2800" dirty="0"/>
              <a:t>. They can be full courses, lesson plans, and modules.  </a:t>
            </a:r>
          </a:p>
          <a:p>
            <a:r>
              <a:rPr lang="en-US" sz="2800" dirty="0"/>
              <a:t>OA resources are used to make the </a:t>
            </a:r>
            <a:r>
              <a:rPr lang="en-US" sz="2800" dirty="0">
                <a:solidFill>
                  <a:srgbClr val="F6821F"/>
                </a:solidFill>
              </a:rPr>
              <a:t>research output </a:t>
            </a:r>
            <a:r>
              <a:rPr lang="en-US" sz="2800" dirty="0"/>
              <a:t>of a scholar or student freely available. An OA resource can be a journal article, case study, book, policy document, etc.  </a:t>
            </a:r>
          </a:p>
          <a:p>
            <a:r>
              <a:rPr lang="en-US" sz="2800" dirty="0"/>
              <a:t>The “O” for open unites the two; both typically use CC licences.</a:t>
            </a:r>
          </a:p>
        </p:txBody>
      </p:sp>
    </p:spTree>
    <p:extLst>
      <p:ext uri="{BB962C8B-B14F-4D97-AF65-F5344CB8AC3E}">
        <p14:creationId xmlns:p14="http://schemas.microsoft.com/office/powerpoint/2010/main" val="208872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34E2B-578C-404F-AD53-EA8B42632F8F}"/>
              </a:ext>
            </a:extLst>
          </p:cNvPr>
          <p:cNvSpPr>
            <a:spLocks noGrp="1"/>
          </p:cNvSpPr>
          <p:nvPr>
            <p:ph type="title"/>
          </p:nvPr>
        </p:nvSpPr>
        <p:spPr/>
        <p:txBody>
          <a:bodyPr/>
          <a:lstStyle/>
          <a:p>
            <a:r>
              <a:rPr lang="en-US" dirty="0"/>
              <a:t>OER and OA can be used together</a:t>
            </a:r>
          </a:p>
        </p:txBody>
      </p:sp>
      <p:sp>
        <p:nvSpPr>
          <p:cNvPr id="3" name="Content Placeholder 2">
            <a:extLst>
              <a:ext uri="{FF2B5EF4-FFF2-40B4-BE49-F238E27FC236}">
                <a16:creationId xmlns:a16="http://schemas.microsoft.com/office/drawing/2014/main" id="{38A8EBAC-91AA-BA47-86B2-E430E6E16E95}"/>
              </a:ext>
            </a:extLst>
          </p:cNvPr>
          <p:cNvSpPr>
            <a:spLocks noGrp="1"/>
          </p:cNvSpPr>
          <p:nvPr>
            <p:ph idx="1"/>
          </p:nvPr>
        </p:nvSpPr>
        <p:spPr/>
        <p:txBody>
          <a:bodyPr>
            <a:normAutofit fontScale="92500"/>
          </a:bodyPr>
          <a:lstStyle/>
          <a:p>
            <a:r>
              <a:rPr lang="en-US" dirty="0"/>
              <a:t>Good OA research can help educators prepare up-to-date and relevant OER learning materials.</a:t>
            </a:r>
          </a:p>
          <a:p>
            <a:r>
              <a:rPr lang="en-US" dirty="0"/>
              <a:t>OA resources can be used as supplemental or recommended reading for students in OER courses.</a:t>
            </a:r>
          </a:p>
          <a:p>
            <a:r>
              <a:rPr lang="en-US" dirty="0"/>
              <a:t>Educators can assign students to search online for relevant OA resources, which will bolster their information retrieval skills and reinforces learner-centered study.</a:t>
            </a:r>
          </a:p>
        </p:txBody>
      </p:sp>
    </p:spTree>
    <p:extLst>
      <p:ext uri="{BB962C8B-B14F-4D97-AF65-F5344CB8AC3E}">
        <p14:creationId xmlns:p14="http://schemas.microsoft.com/office/powerpoint/2010/main" val="1713977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8FD45-8BAA-B34A-BF22-FCDECD8E57E6}"/>
              </a:ext>
            </a:extLst>
          </p:cNvPr>
          <p:cNvSpPr>
            <a:spLocks noGrp="1"/>
          </p:cNvSpPr>
          <p:nvPr>
            <p:ph type="title"/>
          </p:nvPr>
        </p:nvSpPr>
        <p:spPr/>
        <p:txBody>
          <a:bodyPr>
            <a:normAutofit fontScale="90000"/>
          </a:bodyPr>
          <a:lstStyle/>
          <a:p>
            <a:r>
              <a:rPr lang="en-US" dirty="0"/>
              <a:t>African university librarians hold the pieces together.</a:t>
            </a:r>
          </a:p>
        </p:txBody>
      </p:sp>
      <p:sp>
        <p:nvSpPr>
          <p:cNvPr id="3" name="Content Placeholder 2">
            <a:extLst>
              <a:ext uri="{FF2B5EF4-FFF2-40B4-BE49-F238E27FC236}">
                <a16:creationId xmlns:a16="http://schemas.microsoft.com/office/drawing/2014/main" id="{BE548C23-7E6A-E748-8E85-779F21BF802D}"/>
              </a:ext>
            </a:extLst>
          </p:cNvPr>
          <p:cNvSpPr>
            <a:spLocks noGrp="1"/>
          </p:cNvSpPr>
          <p:nvPr>
            <p:ph idx="1"/>
          </p:nvPr>
        </p:nvSpPr>
        <p:spPr/>
        <p:txBody>
          <a:bodyPr>
            <a:normAutofit/>
          </a:bodyPr>
          <a:lstStyle/>
          <a:p>
            <a:pPr marL="0" indent="0">
              <a:buNone/>
            </a:pPr>
            <a:r>
              <a:rPr lang="en-US" dirty="0"/>
              <a:t>They can: </a:t>
            </a:r>
          </a:p>
          <a:p>
            <a:r>
              <a:rPr lang="en-US" dirty="0"/>
              <a:t>Explain and champion open licensing to users</a:t>
            </a:r>
          </a:p>
          <a:p>
            <a:r>
              <a:rPr lang="en-US" dirty="0"/>
              <a:t>Train users on effective ways to identify appropriate openly licensed resources</a:t>
            </a:r>
          </a:p>
          <a:p>
            <a:r>
              <a:rPr lang="en-US" dirty="0"/>
              <a:t>Establish and manage institutional repositories for openly licensed resources</a:t>
            </a:r>
          </a:p>
          <a:p>
            <a:r>
              <a:rPr lang="en-US" dirty="0"/>
              <a:t>Advocate for institutional policies and implementation</a:t>
            </a:r>
          </a:p>
          <a:p>
            <a:endParaRPr lang="en-US" dirty="0"/>
          </a:p>
        </p:txBody>
      </p:sp>
    </p:spTree>
    <p:extLst>
      <p:ext uri="{BB962C8B-B14F-4D97-AF65-F5344CB8AC3E}">
        <p14:creationId xmlns:p14="http://schemas.microsoft.com/office/powerpoint/2010/main" val="1295098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9F5C2-5D54-954D-A728-F6B38410BCC7}"/>
              </a:ext>
            </a:extLst>
          </p:cNvPr>
          <p:cNvSpPr>
            <a:spLocks noGrp="1"/>
          </p:cNvSpPr>
          <p:nvPr>
            <p:ph type="title"/>
          </p:nvPr>
        </p:nvSpPr>
        <p:spPr/>
        <p:txBody>
          <a:bodyPr>
            <a:normAutofit/>
          </a:bodyPr>
          <a:lstStyle/>
          <a:p>
            <a:pPr algn="l"/>
            <a:r>
              <a:rPr lang="en-US" sz="4000" dirty="0">
                <a:solidFill>
                  <a:srgbClr val="F6821F"/>
                </a:solidFill>
                <a:hlinkClick r:id="rId2"/>
              </a:rPr>
              <a:t>Wits OER Library Guide</a:t>
            </a:r>
            <a:endParaRPr lang="en-US" sz="4000" dirty="0">
              <a:solidFill>
                <a:srgbClr val="F6821F"/>
              </a:solidFill>
            </a:endParaRPr>
          </a:p>
        </p:txBody>
      </p:sp>
      <p:pic>
        <p:nvPicPr>
          <p:cNvPr id="4" name="Picture 3">
            <a:extLst>
              <a:ext uri="{FF2B5EF4-FFF2-40B4-BE49-F238E27FC236}">
                <a16:creationId xmlns:a16="http://schemas.microsoft.com/office/drawing/2014/main" id="{61AE7CB5-8D80-0D46-B21E-C9ABF2A58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25" y="1251927"/>
            <a:ext cx="6025400" cy="5394960"/>
          </a:xfrm>
          <a:prstGeom prst="rect">
            <a:avLst/>
          </a:prstGeom>
          <a:ln>
            <a:solidFill>
              <a:srgbClr val="F6821F"/>
            </a:solidFill>
          </a:ln>
        </p:spPr>
      </p:pic>
      <p:sp>
        <p:nvSpPr>
          <p:cNvPr id="5" name="TextBox 4">
            <a:extLst>
              <a:ext uri="{FF2B5EF4-FFF2-40B4-BE49-F238E27FC236}">
                <a16:creationId xmlns:a16="http://schemas.microsoft.com/office/drawing/2014/main" id="{96B04536-8EFB-1A48-A821-CE3FAA9A800C}"/>
              </a:ext>
            </a:extLst>
          </p:cNvPr>
          <p:cNvSpPr txBox="1"/>
          <p:nvPr/>
        </p:nvSpPr>
        <p:spPr>
          <a:xfrm>
            <a:off x="6482525" y="3072244"/>
            <a:ext cx="2481963" cy="1754326"/>
          </a:xfrm>
          <a:prstGeom prst="rect">
            <a:avLst/>
          </a:prstGeom>
          <a:noFill/>
        </p:spPr>
        <p:txBody>
          <a:bodyPr wrap="square" rtlCol="0">
            <a:spAutoFit/>
          </a:bodyPr>
          <a:lstStyle/>
          <a:p>
            <a:r>
              <a:rPr lang="en-US" dirty="0">
                <a:solidFill>
                  <a:srgbClr val="2773A5"/>
                </a:solidFill>
              </a:rPr>
              <a:t>You can link to this and other guides from your library website or write your own resource adapted from Wits and elsewhere.</a:t>
            </a:r>
          </a:p>
        </p:txBody>
      </p:sp>
    </p:spTree>
    <p:extLst>
      <p:ext uri="{BB962C8B-B14F-4D97-AF65-F5344CB8AC3E}">
        <p14:creationId xmlns:p14="http://schemas.microsoft.com/office/powerpoint/2010/main" val="948413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F4719-F235-884D-A04F-B19290631D08}"/>
              </a:ext>
            </a:extLst>
          </p:cNvPr>
          <p:cNvSpPr>
            <a:spLocks noGrp="1"/>
          </p:cNvSpPr>
          <p:nvPr>
            <p:ph type="title"/>
          </p:nvPr>
        </p:nvSpPr>
        <p:spPr>
          <a:xfrm>
            <a:off x="457200" y="116632"/>
            <a:ext cx="8229600" cy="1143000"/>
          </a:xfrm>
        </p:spPr>
        <p:txBody>
          <a:bodyPr>
            <a:normAutofit/>
          </a:bodyPr>
          <a:lstStyle/>
          <a:p>
            <a:pPr algn="l"/>
            <a:r>
              <a:rPr lang="en-US" sz="3600" dirty="0">
                <a:solidFill>
                  <a:srgbClr val="F6821F"/>
                </a:solidFill>
              </a:rPr>
              <a:t>University librarians as OER/OA champions</a:t>
            </a:r>
          </a:p>
        </p:txBody>
      </p:sp>
      <p:pic>
        <p:nvPicPr>
          <p:cNvPr id="4" name="Picture 3">
            <a:extLst>
              <a:ext uri="{FF2B5EF4-FFF2-40B4-BE49-F238E27FC236}">
                <a16:creationId xmlns:a16="http://schemas.microsoft.com/office/drawing/2014/main" id="{9449DD9F-BD6E-0746-944A-8018F7C1A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2" y="1124744"/>
            <a:ext cx="8300815" cy="4937760"/>
          </a:xfrm>
          <a:prstGeom prst="rect">
            <a:avLst/>
          </a:prstGeom>
          <a:ln>
            <a:solidFill>
              <a:srgbClr val="7F8639"/>
            </a:solidFill>
          </a:ln>
        </p:spPr>
      </p:pic>
      <p:sp>
        <p:nvSpPr>
          <p:cNvPr id="5" name="TextBox 4">
            <a:extLst>
              <a:ext uri="{FF2B5EF4-FFF2-40B4-BE49-F238E27FC236}">
                <a16:creationId xmlns:a16="http://schemas.microsoft.com/office/drawing/2014/main" id="{FB5D0070-3851-004E-BAD7-6C22B43F45C8}"/>
              </a:ext>
            </a:extLst>
          </p:cNvPr>
          <p:cNvSpPr txBox="1"/>
          <p:nvPr/>
        </p:nvSpPr>
        <p:spPr>
          <a:xfrm>
            <a:off x="228602" y="6214030"/>
            <a:ext cx="2876813" cy="369332"/>
          </a:xfrm>
          <a:prstGeom prst="rect">
            <a:avLst/>
          </a:prstGeom>
          <a:noFill/>
        </p:spPr>
        <p:txBody>
          <a:bodyPr wrap="none" rtlCol="0">
            <a:spAutoFit/>
          </a:bodyPr>
          <a:lstStyle/>
          <a:p>
            <a:r>
              <a:rPr lang="en-US" dirty="0">
                <a:solidFill>
                  <a:srgbClr val="2773A5"/>
                </a:solidFill>
                <a:hlinkClick r:id="rId4"/>
              </a:rPr>
              <a:t>University of Nigeria, Nsukka</a:t>
            </a:r>
            <a:endParaRPr lang="en-US" dirty="0">
              <a:solidFill>
                <a:srgbClr val="2773A5"/>
              </a:solidFill>
            </a:endParaRPr>
          </a:p>
        </p:txBody>
      </p:sp>
    </p:spTree>
    <p:extLst>
      <p:ext uri="{BB962C8B-B14F-4D97-AF65-F5344CB8AC3E}">
        <p14:creationId xmlns:p14="http://schemas.microsoft.com/office/powerpoint/2010/main" val="208940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23FDC-BDAD-9241-BEC7-4B160EA45B2E}"/>
              </a:ext>
            </a:extLst>
          </p:cNvPr>
          <p:cNvSpPr>
            <a:spLocks noGrp="1"/>
          </p:cNvSpPr>
          <p:nvPr>
            <p:ph type="title"/>
          </p:nvPr>
        </p:nvSpPr>
        <p:spPr/>
        <p:txBody>
          <a:bodyPr>
            <a:noAutofit/>
          </a:bodyPr>
          <a:lstStyle/>
          <a:p>
            <a:r>
              <a:rPr lang="en-US" sz="3600" dirty="0"/>
              <a:t>Kwame Nkrumah University of Science and Technology library champions OER and OA</a:t>
            </a:r>
          </a:p>
        </p:txBody>
      </p:sp>
      <p:sp>
        <p:nvSpPr>
          <p:cNvPr id="6" name="Content Placeholder 5">
            <a:extLst>
              <a:ext uri="{FF2B5EF4-FFF2-40B4-BE49-F238E27FC236}">
                <a16:creationId xmlns:a16="http://schemas.microsoft.com/office/drawing/2014/main" id="{E748D9AE-79FE-2D4E-AFD6-EB6AECDFA536}"/>
              </a:ext>
            </a:extLst>
          </p:cNvPr>
          <p:cNvSpPr>
            <a:spLocks noGrp="1"/>
          </p:cNvSpPr>
          <p:nvPr>
            <p:ph idx="1"/>
          </p:nvPr>
        </p:nvSpPr>
        <p:spPr>
          <a:xfrm>
            <a:off x="457200" y="2057399"/>
            <a:ext cx="8229600" cy="4525963"/>
          </a:xfrm>
        </p:spPr>
        <p:txBody>
          <a:bodyPr>
            <a:normAutofit lnSpcReduction="10000"/>
          </a:bodyPr>
          <a:lstStyle/>
          <a:p>
            <a:r>
              <a:rPr lang="en-US" dirty="0"/>
              <a:t>The KNUST library was a part of the team that drafted the university’s 2010 OER policy, the first in Ghana.</a:t>
            </a:r>
          </a:p>
          <a:p>
            <a:r>
              <a:rPr lang="en-US" dirty="0"/>
              <a:t>In 2012 Dr Helena Asamoah-Hassan was selected as the </a:t>
            </a:r>
            <a:r>
              <a:rPr lang="en-US" dirty="0">
                <a:hlinkClick r:id="rId2"/>
              </a:rPr>
              <a:t>BioMed Central</a:t>
            </a:r>
            <a:r>
              <a:rPr lang="en-US" dirty="0"/>
              <a:t> Open Access Advocate of the Year.  KNUST became BioMed Central’s first Southern Foundation Member.</a:t>
            </a:r>
          </a:p>
          <a:p>
            <a:r>
              <a:rPr lang="en-US" dirty="0"/>
              <a:t>The </a:t>
            </a:r>
            <a:r>
              <a:rPr lang="en-US" dirty="0">
                <a:hlinkClick r:id="rId3"/>
              </a:rPr>
              <a:t>KNUST repository</a:t>
            </a:r>
            <a:r>
              <a:rPr lang="en-US" dirty="0"/>
              <a:t> now contains over 11,000 full-text resources.</a:t>
            </a:r>
          </a:p>
        </p:txBody>
      </p:sp>
    </p:spTree>
    <p:extLst>
      <p:ext uri="{BB962C8B-B14F-4D97-AF65-F5344CB8AC3E}">
        <p14:creationId xmlns:p14="http://schemas.microsoft.com/office/powerpoint/2010/main" val="765623252"/>
      </p:ext>
    </p:extLst>
  </p:cSld>
  <p:clrMapOvr>
    <a:masterClrMapping/>
  </p:clrMapOvr>
</p:sld>
</file>

<file path=ppt/theme/theme1.xml><?xml version="1.0" encoding="utf-8"?>
<a:theme xmlns:a="http://schemas.openxmlformats.org/drawingml/2006/main" name="Office Theme">
  <a:themeElements>
    <a:clrScheme name="Custom 14">
      <a:dk1>
        <a:srgbClr val="FFFFFF"/>
      </a:dk1>
      <a:lt1>
        <a:srgbClr val="FFFFFF"/>
      </a:lt1>
      <a:dk2>
        <a:srgbClr val="FFFFFF"/>
      </a:dk2>
      <a:lt2>
        <a:srgbClr val="FFFFFF"/>
      </a:lt2>
      <a:accent1>
        <a:srgbClr val="000000"/>
      </a:accent1>
      <a:accent2>
        <a:srgbClr val="C0504D"/>
      </a:accent2>
      <a:accent3>
        <a:srgbClr val="9BBB59"/>
      </a:accent3>
      <a:accent4>
        <a:srgbClr val="8064A2"/>
      </a:accent4>
      <a:accent5>
        <a:srgbClr val="4BACC6"/>
      </a:accent5>
      <a:accent6>
        <a:srgbClr val="F79646"/>
      </a:accent6>
      <a:hlink>
        <a:srgbClr val="7F863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71C1CDAF967A46A79000F98DB7E18D" ma:contentTypeVersion="8" ma:contentTypeDescription="Create a new document." ma:contentTypeScope="" ma:versionID="decfd15e33f95ece0c4b5b28032b2c2e">
  <xsd:schema xmlns:xsd="http://www.w3.org/2001/XMLSchema" xmlns:xs="http://www.w3.org/2001/XMLSchema" xmlns:p="http://schemas.microsoft.com/office/2006/metadata/properties" xmlns:ns2="924b1161-432c-455c-a55a-309c1c07533a" xmlns:ns3="85282a53-827d-4236-8de6-76a7d51d147d" targetNamespace="http://schemas.microsoft.com/office/2006/metadata/properties" ma:root="true" ma:fieldsID="89fe0dafc4a5d544fb94799deb80fa47" ns2:_="" ns3:_="">
    <xsd:import namespace="924b1161-432c-455c-a55a-309c1c07533a"/>
    <xsd:import namespace="85282a53-827d-4236-8de6-76a7d51d14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4b1161-432c-455c-a55a-309c1c07533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282a53-827d-4236-8de6-76a7d51d147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CC2946-1342-47F6-B971-FCA9CF8CAABF}"/>
</file>

<file path=customXml/itemProps2.xml><?xml version="1.0" encoding="utf-8"?>
<ds:datastoreItem xmlns:ds="http://schemas.openxmlformats.org/officeDocument/2006/customXml" ds:itemID="{79263339-825E-44A0-B1B0-A678FC599197}">
  <ds:schemaRefs>
    <ds:schemaRef ds:uri="http://purl.org/dc/elements/1.1/"/>
    <ds:schemaRef ds:uri="http://schemas.microsoft.com/office/2006/metadata/properties"/>
    <ds:schemaRef ds:uri="924b1161-432c-455c-a55a-309c1c07533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5282a53-827d-4236-8de6-76a7d51d147d"/>
    <ds:schemaRef ds:uri="http://www.w3.org/XML/1998/namespace"/>
    <ds:schemaRef ds:uri="http://purl.org/dc/dcmitype/"/>
  </ds:schemaRefs>
</ds:datastoreItem>
</file>

<file path=customXml/itemProps3.xml><?xml version="1.0" encoding="utf-8"?>
<ds:datastoreItem xmlns:ds="http://schemas.openxmlformats.org/officeDocument/2006/customXml" ds:itemID="{ADA5B04E-5CC8-44CA-A0C1-283C0EA06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2617</TotalTime>
  <Words>2187</Words>
  <Application>Microsoft Office PowerPoint</Application>
  <PresentationFormat>On-screen Show (4:3)</PresentationFormat>
  <Paragraphs>143</Paragraphs>
  <Slides>27</Slides>
  <Notes>13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Calibri Light</vt:lpstr>
      <vt:lpstr>Office Theme</vt:lpstr>
      <vt:lpstr>1_Custom Design</vt:lpstr>
      <vt:lpstr>Custom Design</vt:lpstr>
      <vt:lpstr>PowerPoint Presentation</vt:lpstr>
      <vt:lpstr>About this presentation</vt:lpstr>
      <vt:lpstr>How we use openly licensed resources</vt:lpstr>
      <vt:lpstr>The difference between OER and OA</vt:lpstr>
      <vt:lpstr>OER and OA can be used together</vt:lpstr>
      <vt:lpstr>African university librarians hold the pieces together.</vt:lpstr>
      <vt:lpstr>Wits OER Library Guide</vt:lpstr>
      <vt:lpstr>University librarians as OER/OA champions</vt:lpstr>
      <vt:lpstr>Kwame Nkrumah University of Science and Technology library champions OER and OA</vt:lpstr>
      <vt:lpstr>Librarians form strategic alliances: LIBSENSE</vt:lpstr>
      <vt:lpstr>University librarians run repositories</vt:lpstr>
      <vt:lpstr>What about OER and OA policies?</vt:lpstr>
      <vt:lpstr>Librarians working with and for children</vt:lpstr>
      <vt:lpstr>AfLIA StoryWeaver page</vt:lpstr>
      <vt:lpstr>Librarians and communities working together to write children’s stories</vt:lpstr>
      <vt:lpstr>CODE Ethiopia, continued</vt:lpstr>
      <vt:lpstr>CODE Ethiopia workshop in Finote Selam</vt:lpstr>
      <vt:lpstr>Ato Solomon and the stories he wrote</vt:lpstr>
      <vt:lpstr>PowerPoint Presentation</vt:lpstr>
      <vt:lpstr>PowerPoint Presentation</vt:lpstr>
      <vt:lpstr>Watoto na Vitabu  Junior Storytellers’ Project</vt:lpstr>
      <vt:lpstr>Watoto na Vitabu  Junior Storytellers’ Project outputs</vt:lpstr>
      <vt:lpstr>The importance of research in the Watoto na Vitabu Junior Storytellers’ Project </vt:lpstr>
      <vt:lpstr>Watoto na Vitabu at Book Bazaar,  April 2019</vt:lpstr>
      <vt:lpstr>Watoto na Vitabu also collaborates with librarians and libraries.</vt:lpstr>
      <vt:lpstr>Conclusions and Thoughts from the 2015 Cape Town Declaration (quoted below)</vt:lpstr>
      <vt:lpstr>This work is licensed under a Creative Commons  Attribution 4.0 International (CC BY 4.0) Licence https://creativecommons.org/licenses/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Lisbeth alevey</dc:creator>
  <cp:lastModifiedBy>Kirsty von Gogh</cp:lastModifiedBy>
  <cp:revision>37</cp:revision>
  <dcterms:created xsi:type="dcterms:W3CDTF">2019-05-12T08:19:05Z</dcterms:created>
  <dcterms:modified xsi:type="dcterms:W3CDTF">2019-05-22T06:42:04Z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0x010100ED71C1CDAF967A46A79000F98DB7E18D</vt:lpwstr>
  </property>
</Properties>
</file>